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3" r:id="rId2"/>
  </p:sldMasterIdLst>
  <p:notesMasterIdLst>
    <p:notesMasterId r:id="rId4"/>
  </p:notesMasterIdLst>
  <p:handoutMasterIdLst>
    <p:handoutMasterId r:id="rId5"/>
  </p:handoutMasterIdLst>
  <p:sldIdLst>
    <p:sldId id="355" r:id="rId3"/>
  </p:sldIdLst>
  <p:sldSz cx="9144000" cy="6858000" type="screen4x3"/>
  <p:notesSz cx="6735763" cy="9866313"/>
  <p:defaultTextStyle>
    <a:defPPr>
      <a:defRPr lang="da-DK"/>
    </a:defPPr>
    <a:lvl1pPr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B4D44C"/>
    <a:srgbClr val="F4F7E7"/>
    <a:srgbClr val="008000"/>
    <a:srgbClr val="5AA627"/>
    <a:srgbClr val="ECF7E7"/>
    <a:srgbClr val="C8DE42"/>
    <a:srgbClr val="DBDB45"/>
    <a:srgbClr val="339933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24" autoAdjust="0"/>
  </p:normalViewPr>
  <p:slideViewPr>
    <p:cSldViewPr>
      <p:cViewPr varScale="1">
        <p:scale>
          <a:sx n="119" d="100"/>
          <a:sy n="119" d="100"/>
        </p:scale>
        <p:origin x="14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9031" cy="494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0" tIns="45375" rIns="90750" bIns="45375" numCol="1" anchor="t" anchorCtr="0" compatLnSpc="1">
            <a:prstTxWarp prst="textNoShape">
              <a:avLst/>
            </a:prstTxWarp>
          </a:bodyPr>
          <a:lstStyle>
            <a:lvl1pPr defTabSz="907554" eaLnBrk="1" hangingPunct="1">
              <a:defRPr sz="1100" b="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228" y="1"/>
            <a:ext cx="2919031" cy="494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0" tIns="45375" rIns="90750" bIns="45375" numCol="1" anchor="t" anchorCtr="0" compatLnSpc="1">
            <a:prstTxWarp prst="textNoShape">
              <a:avLst/>
            </a:prstTxWarp>
          </a:bodyPr>
          <a:lstStyle>
            <a:lvl1pPr algn="r" defTabSz="907554" eaLnBrk="1" hangingPunct="1">
              <a:defRPr sz="1100" b="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0550"/>
            <a:ext cx="2919031" cy="494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0" tIns="45375" rIns="90750" bIns="45375" numCol="1" anchor="b" anchorCtr="0" compatLnSpc="1">
            <a:prstTxWarp prst="textNoShape">
              <a:avLst/>
            </a:prstTxWarp>
          </a:bodyPr>
          <a:lstStyle>
            <a:lvl1pPr defTabSz="907554" eaLnBrk="1" hangingPunct="1">
              <a:defRPr sz="1100" b="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228" y="9370550"/>
            <a:ext cx="2919031" cy="494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0" tIns="45375" rIns="90750" bIns="45375" numCol="1" anchor="b" anchorCtr="0" compatLnSpc="1">
            <a:prstTxWarp prst="textNoShape">
              <a:avLst/>
            </a:prstTxWarp>
          </a:bodyPr>
          <a:lstStyle>
            <a:lvl1pPr algn="r" defTabSz="907554" eaLnBrk="1" hangingPunct="1">
              <a:defRPr sz="1100" b="0">
                <a:latin typeface="Arial" charset="0"/>
              </a:defRPr>
            </a:lvl1pPr>
          </a:lstStyle>
          <a:p>
            <a:fld id="{175DE424-B3F7-4E8A-A38B-70C3D69A5EA0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30043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9031" cy="494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0" tIns="45375" rIns="90750" bIns="45375" numCol="1" anchor="t" anchorCtr="0" compatLnSpc="1">
            <a:prstTxWarp prst="textNoShape">
              <a:avLst/>
            </a:prstTxWarp>
          </a:bodyPr>
          <a:lstStyle>
            <a:lvl1pPr defTabSz="907554" eaLnBrk="1" hangingPunct="1">
              <a:defRPr sz="1100" b="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228" y="1"/>
            <a:ext cx="2919031" cy="494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0" tIns="45375" rIns="90750" bIns="45375" numCol="1" anchor="t" anchorCtr="0" compatLnSpc="1">
            <a:prstTxWarp prst="textNoShape">
              <a:avLst/>
            </a:prstTxWarp>
          </a:bodyPr>
          <a:lstStyle>
            <a:lvl1pPr algn="r" defTabSz="907554" eaLnBrk="1" hangingPunct="1">
              <a:defRPr sz="1100" b="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277" y="4686807"/>
            <a:ext cx="5389213" cy="4440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0" tIns="45375" rIns="90750" bIns="453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0550"/>
            <a:ext cx="2919031" cy="494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0" tIns="45375" rIns="90750" bIns="45375" numCol="1" anchor="b" anchorCtr="0" compatLnSpc="1">
            <a:prstTxWarp prst="textNoShape">
              <a:avLst/>
            </a:prstTxWarp>
          </a:bodyPr>
          <a:lstStyle>
            <a:lvl1pPr defTabSz="907554" eaLnBrk="1" hangingPunct="1">
              <a:defRPr sz="1100" b="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228" y="9370550"/>
            <a:ext cx="2919031" cy="494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0" tIns="45375" rIns="90750" bIns="45375" numCol="1" anchor="b" anchorCtr="0" compatLnSpc="1">
            <a:prstTxWarp prst="textNoShape">
              <a:avLst/>
            </a:prstTxWarp>
          </a:bodyPr>
          <a:lstStyle>
            <a:lvl1pPr algn="r" defTabSz="907554" eaLnBrk="1" hangingPunct="1">
              <a:defRPr sz="1100" b="0">
                <a:latin typeface="Arial" charset="0"/>
              </a:defRPr>
            </a:lvl1pPr>
          </a:lstStyle>
          <a:p>
            <a:fld id="{7CE35572-0D6A-4994-8EF2-6A1F7A4C7F52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97188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da-DK" dirty="0"/>
              <a:t>92 Sønderjysk Landmænd</a:t>
            </a:r>
          </a:p>
          <a:p>
            <a:pPr>
              <a:defRPr/>
            </a:pPr>
            <a:r>
              <a:rPr lang="da-DK" dirty="0"/>
              <a:t>Stiftet den 25. maj 2009</a:t>
            </a:r>
          </a:p>
          <a:p>
            <a:pPr>
              <a:defRPr/>
            </a:pPr>
            <a:r>
              <a:rPr lang="da-DK" dirty="0"/>
              <a:t>Formål etablere 1 eller flere biogasanlæg i Sønderjylland, der kan forbedre landmændenes mulighed mht. miljø og økonomi</a:t>
            </a:r>
          </a:p>
          <a:p>
            <a:endParaRPr lang="fr-FR" dirty="0"/>
          </a:p>
          <a:p>
            <a:r>
              <a:rPr lang="fr-FR" dirty="0"/>
              <a:t>Local +</a:t>
            </a:r>
            <a:r>
              <a:rPr lang="fr-FR" baseline="0" dirty="0"/>
              <a:t> international compétence</a:t>
            </a:r>
          </a:p>
          <a:p>
            <a:endParaRPr lang="fr-FR" baseline="0" dirty="0"/>
          </a:p>
          <a:p>
            <a:r>
              <a:rPr lang="da-DK" dirty="0"/>
              <a:t>Opføre Danmarks hidtil største – og et af verdens største – biogasanlæg</a:t>
            </a:r>
          </a:p>
          <a:p>
            <a:endParaRPr lang="da-DK" dirty="0"/>
          </a:p>
          <a:p>
            <a:r>
              <a:rPr lang="da-DK" dirty="0"/>
              <a:t>E.ON har gennem sine omfattende aktiviteter inden for biogasproduktion i bl.a. Sverige og Tyskland en ekspertise og teknologisk know </a:t>
            </a:r>
            <a:r>
              <a:rPr lang="da-DK" dirty="0" err="1"/>
              <a:t>how</a:t>
            </a:r>
            <a:r>
              <a:rPr lang="da-DK" dirty="0"/>
              <a:t>, som vil kunne komme dette anlæg og dansk biogasproduktion i det hele taget til stor gavn.</a:t>
            </a:r>
            <a:endParaRPr lang="fr-FR" baseline="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DC0E3-E9F7-471B-9DF8-110C8A6727A6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25924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>
                <a:latin typeface="+mj-lt"/>
              </a:defRPr>
            </a:lvl1pPr>
          </a:lstStyle>
          <a:p>
            <a:r>
              <a:rPr lang="da-DK" dirty="0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+mn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dirty="0"/>
              <a:t>Klik for at redigere undertiteltypografien i masteren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/>
              <a:t>Nr.  </a:t>
            </a:r>
            <a:fld id="{29E06C85-89DC-405B-9A38-94493F7948CC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/>
              <a:t>Nr.  </a:t>
            </a:r>
            <a:fld id="{7EE98651-2D54-4D6F-BF24-30577EBAE6F5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44450"/>
            <a:ext cx="2057400" cy="6081713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44450"/>
            <a:ext cx="6019800" cy="60817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/>
              <a:t>Nr.  </a:t>
            </a:r>
            <a:fld id="{08B24C40-4820-4412-B6A6-B1C700BAE98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712-BF36-4BE2-BF4B-9A71CB3A1AF3}" type="datetimeFigureOut">
              <a:rPr lang="da-DK" smtClean="0"/>
              <a:pPr/>
              <a:t>14-05-2019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2DCB-4AB2-43C1-999C-8320532B93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76997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712-BF36-4BE2-BF4B-9A71CB3A1AF3}" type="datetimeFigureOut">
              <a:rPr lang="da-DK" smtClean="0"/>
              <a:pPr/>
              <a:t>14-05-2019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2DCB-4AB2-43C1-999C-8320532B93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08497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712-BF36-4BE2-BF4B-9A71CB3A1AF3}" type="datetimeFigureOut">
              <a:rPr lang="da-DK" smtClean="0"/>
              <a:pPr/>
              <a:t>14-05-2019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2DCB-4AB2-43C1-999C-8320532B93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9314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712-BF36-4BE2-BF4B-9A71CB3A1AF3}" type="datetimeFigureOut">
              <a:rPr lang="da-DK" smtClean="0"/>
              <a:pPr/>
              <a:t>14-05-2019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2DCB-4AB2-43C1-999C-8320532B93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918160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712-BF36-4BE2-BF4B-9A71CB3A1AF3}" type="datetimeFigureOut">
              <a:rPr lang="da-DK" smtClean="0"/>
              <a:pPr/>
              <a:t>14-05-2019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2DCB-4AB2-43C1-999C-8320532B93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74124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712-BF36-4BE2-BF4B-9A71CB3A1AF3}" type="datetimeFigureOut">
              <a:rPr lang="da-DK" smtClean="0"/>
              <a:pPr/>
              <a:t>14-05-2019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2DCB-4AB2-43C1-999C-8320532B93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7042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712-BF36-4BE2-BF4B-9A71CB3A1AF3}" type="datetimeFigureOut">
              <a:rPr lang="da-DK" smtClean="0"/>
              <a:pPr/>
              <a:t>14-05-2019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2DCB-4AB2-43C1-999C-8320532B93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96535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712-BF36-4BE2-BF4B-9A71CB3A1AF3}" type="datetimeFigureOut">
              <a:rPr lang="da-DK" smtClean="0"/>
              <a:pPr/>
              <a:t>14-05-2019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2DCB-4AB2-43C1-999C-8320532B93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06703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latin typeface="+mj-lt"/>
              </a:defRPr>
            </a:lvl1pPr>
          </a:lstStyle>
          <a:p>
            <a:r>
              <a:rPr lang="da-DK" dirty="0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 marL="742950" indent="-285750">
              <a:buFontTx/>
              <a:buBlip>
                <a:blip r:embed="rId2"/>
              </a:buBlip>
              <a:defRPr>
                <a:latin typeface="+mn-lt"/>
              </a:defRPr>
            </a:lvl2pPr>
            <a:lvl3pPr marL="1143000" indent="-228600">
              <a:buFontTx/>
              <a:buBlip>
                <a:blip r:embed="rId2"/>
              </a:buBlip>
              <a:defRPr>
                <a:latin typeface="+mn-lt"/>
              </a:defRPr>
            </a:lvl3pPr>
            <a:lvl4pPr marL="1600200" indent="-228600">
              <a:buFontTx/>
              <a:buBlip>
                <a:blip r:embed="rId2"/>
              </a:buBlip>
              <a:defRPr>
                <a:latin typeface="+mn-lt"/>
              </a:defRPr>
            </a:lvl4pPr>
            <a:lvl5pPr marL="2057400" indent="-228600">
              <a:buFontTx/>
              <a:buBlip>
                <a:blip r:embed="rId2"/>
              </a:buBlip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redigere typografi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/>
              <a:t>Nr.  </a:t>
            </a:r>
            <a:fld id="{C93431B1-5A5C-4530-985E-9E95CC1340C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712-BF36-4BE2-BF4B-9A71CB3A1AF3}" type="datetimeFigureOut">
              <a:rPr lang="da-DK" smtClean="0"/>
              <a:pPr/>
              <a:t>14-05-2019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2DCB-4AB2-43C1-999C-8320532B93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918259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712-BF36-4BE2-BF4B-9A71CB3A1AF3}" type="datetimeFigureOut">
              <a:rPr lang="da-DK" smtClean="0"/>
              <a:pPr/>
              <a:t>14-05-2019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2DCB-4AB2-43C1-999C-8320532B93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02202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712-BF36-4BE2-BF4B-9A71CB3A1AF3}" type="datetimeFigureOut">
              <a:rPr lang="da-DK" smtClean="0"/>
              <a:pPr/>
              <a:t>14-05-2019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2DCB-4AB2-43C1-999C-8320532B93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65490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/>
              <a:t>Nr.  </a:t>
            </a:r>
            <a:fld id="{64FEB232-E696-498B-9557-2D479D01A7B5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latin typeface="+mj-lt"/>
              </a:defRPr>
            </a:lvl1pPr>
          </a:lstStyle>
          <a:p>
            <a:r>
              <a:rPr lang="da-DK" dirty="0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/>
              <a:t>Nr.  </a:t>
            </a:r>
            <a:fld id="{D8CE3C6F-0AC5-4561-8CF7-BA8715254FD2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/>
              <a:t>Nr.  </a:t>
            </a:r>
            <a:fld id="{B99C536E-93A4-4EA2-BEAB-252F2A58807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Klik for at redigere titeltypografi i masteren</a:t>
            </a:r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/>
              <a:t>Nr.  </a:t>
            </a:r>
            <a:fld id="{DCF8CEA3-9672-44FA-87EC-DD48A69BBB1F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/>
              <a:t>Nr.  </a:t>
            </a:r>
            <a:fld id="{04A6DF6A-C1B0-46FD-B975-7CF97BA00042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/>
              <a:t>Nr.  </a:t>
            </a:r>
            <a:fld id="{95875FFE-1467-428D-8423-CA3B8BCE67D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/>
              <a:t>Nr.  </a:t>
            </a:r>
            <a:fld id="{BC7A39F3-735E-45D3-8D98-211D140E9E4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44450"/>
            <a:ext cx="77755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Vision</a:t>
            </a:r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56675" y="4365625"/>
            <a:ext cx="152400" cy="213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r>
              <a:rPr lang="da-DK"/>
              <a:t>Nr.  </a:t>
            </a:r>
            <a:fld id="{66FA4B76-AD0D-4991-907D-CB76601202B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  <p:sp>
        <p:nvSpPr>
          <p:cNvPr id="8" name="Pladsholder til tekst 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typografi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2" name="Billed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301208"/>
            <a:ext cx="2285988" cy="14039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3366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FontTx/>
        <a:buBlip>
          <a:blip r:embed="rId14"/>
        </a:buBlip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FontTx/>
        <a:buBlip>
          <a:blip r:embed="rId14"/>
        </a:buBlip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FontTx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FontTx/>
        <a:buBlip>
          <a:blip r:embed="rId14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73712-BF36-4BE2-BF4B-9A71CB3A1AF3}" type="datetimeFigureOut">
              <a:rPr lang="da-DK" smtClean="0"/>
              <a:pPr/>
              <a:t>14-05-2019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32DCB-4AB2-43C1-999C-8320532B93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41204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Sønderjysk Biogas  </a:t>
            </a:r>
            <a:br>
              <a:rPr lang="da-DK" dirty="0"/>
            </a:br>
            <a:endParaRPr lang="da-DK" sz="2000" dirty="0"/>
          </a:p>
        </p:txBody>
      </p:sp>
      <p:grpSp>
        <p:nvGrpSpPr>
          <p:cNvPr id="1072" name="Grupp 1071"/>
          <p:cNvGrpSpPr/>
          <p:nvPr/>
        </p:nvGrpSpPr>
        <p:grpSpPr>
          <a:xfrm>
            <a:off x="866564" y="3204200"/>
            <a:ext cx="476250" cy="227013"/>
            <a:chOff x="6354762" y="2653505"/>
            <a:chExt cx="476250" cy="227013"/>
          </a:xfrm>
        </p:grpSpPr>
        <p:sp>
          <p:nvSpPr>
            <p:cNvPr id="1029" name="Rectangle 36"/>
            <p:cNvSpPr>
              <a:spLocks noChangeArrowheads="1"/>
            </p:cNvSpPr>
            <p:nvPr/>
          </p:nvSpPr>
          <p:spPr bwMode="auto">
            <a:xfrm>
              <a:off x="6354762" y="2685255"/>
              <a:ext cx="352425" cy="142875"/>
            </a:xfrm>
            <a:prstGeom prst="rect">
              <a:avLst/>
            </a:pr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>
                <a:latin typeface="+mn-lt"/>
              </a:endParaRPr>
            </a:p>
          </p:txBody>
        </p:sp>
        <p:sp>
          <p:nvSpPr>
            <p:cNvPr id="1030" name="Freeform 37"/>
            <p:cNvSpPr>
              <a:spLocks noEditPoints="1"/>
            </p:cNvSpPr>
            <p:nvPr/>
          </p:nvSpPr>
          <p:spPr bwMode="auto">
            <a:xfrm>
              <a:off x="6354762" y="2685255"/>
              <a:ext cx="358775" cy="149225"/>
            </a:xfrm>
            <a:custGeom>
              <a:avLst/>
              <a:gdLst>
                <a:gd name="T0" fmla="*/ 0 w 226"/>
                <a:gd name="T1" fmla="*/ 0 h 94"/>
                <a:gd name="T2" fmla="*/ 226 w 226"/>
                <a:gd name="T3" fmla="*/ 0 h 94"/>
                <a:gd name="T4" fmla="*/ 226 w 226"/>
                <a:gd name="T5" fmla="*/ 94 h 94"/>
                <a:gd name="T6" fmla="*/ 0 w 226"/>
                <a:gd name="T7" fmla="*/ 94 h 94"/>
                <a:gd name="T8" fmla="*/ 0 w 226"/>
                <a:gd name="T9" fmla="*/ 0 h 94"/>
                <a:gd name="T10" fmla="*/ 4 w 226"/>
                <a:gd name="T11" fmla="*/ 90 h 94"/>
                <a:gd name="T12" fmla="*/ 0 w 226"/>
                <a:gd name="T13" fmla="*/ 90 h 94"/>
                <a:gd name="T14" fmla="*/ 222 w 226"/>
                <a:gd name="T15" fmla="*/ 90 h 94"/>
                <a:gd name="T16" fmla="*/ 222 w 226"/>
                <a:gd name="T17" fmla="*/ 90 h 94"/>
                <a:gd name="T18" fmla="*/ 222 w 226"/>
                <a:gd name="T19" fmla="*/ 0 h 94"/>
                <a:gd name="T20" fmla="*/ 222 w 226"/>
                <a:gd name="T21" fmla="*/ 4 h 94"/>
                <a:gd name="T22" fmla="*/ 0 w 226"/>
                <a:gd name="T23" fmla="*/ 4 h 94"/>
                <a:gd name="T24" fmla="*/ 4 w 226"/>
                <a:gd name="T25" fmla="*/ 0 h 94"/>
                <a:gd name="T26" fmla="*/ 4 w 226"/>
                <a:gd name="T27" fmla="*/ 9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6" h="94">
                  <a:moveTo>
                    <a:pt x="0" y="0"/>
                  </a:moveTo>
                  <a:lnTo>
                    <a:pt x="226" y="0"/>
                  </a:lnTo>
                  <a:lnTo>
                    <a:pt x="226" y="94"/>
                  </a:lnTo>
                  <a:lnTo>
                    <a:pt x="0" y="94"/>
                  </a:lnTo>
                  <a:lnTo>
                    <a:pt x="0" y="0"/>
                  </a:lnTo>
                  <a:close/>
                  <a:moveTo>
                    <a:pt x="4" y="90"/>
                  </a:moveTo>
                  <a:lnTo>
                    <a:pt x="0" y="90"/>
                  </a:lnTo>
                  <a:lnTo>
                    <a:pt x="222" y="90"/>
                  </a:lnTo>
                  <a:lnTo>
                    <a:pt x="222" y="90"/>
                  </a:lnTo>
                  <a:lnTo>
                    <a:pt x="222" y="0"/>
                  </a:lnTo>
                  <a:lnTo>
                    <a:pt x="222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4" y="90"/>
                  </a:lnTo>
                  <a:close/>
                </a:path>
              </a:pathLst>
            </a:custGeom>
            <a:solidFill>
              <a:srgbClr val="B4B4B4"/>
            </a:solidFill>
            <a:ln w="0">
              <a:solidFill>
                <a:srgbClr val="B4B4B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>
                <a:latin typeface="+mn-lt"/>
              </a:endParaRPr>
            </a:p>
          </p:txBody>
        </p:sp>
        <p:sp>
          <p:nvSpPr>
            <p:cNvPr id="1031" name="Rectangle 38"/>
            <p:cNvSpPr>
              <a:spLocks noChangeArrowheads="1"/>
            </p:cNvSpPr>
            <p:nvPr/>
          </p:nvSpPr>
          <p:spPr bwMode="auto">
            <a:xfrm>
              <a:off x="6707187" y="2653505"/>
              <a:ext cx="117475" cy="174625"/>
            </a:xfrm>
            <a:prstGeom prst="rect">
              <a:avLst/>
            </a:pr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>
                <a:latin typeface="+mn-lt"/>
              </a:endParaRPr>
            </a:p>
          </p:txBody>
        </p:sp>
        <p:sp>
          <p:nvSpPr>
            <p:cNvPr id="1032" name="Freeform 39"/>
            <p:cNvSpPr>
              <a:spLocks noEditPoints="1"/>
            </p:cNvSpPr>
            <p:nvPr/>
          </p:nvSpPr>
          <p:spPr bwMode="auto">
            <a:xfrm>
              <a:off x="6707187" y="2653505"/>
              <a:ext cx="123825" cy="180975"/>
            </a:xfrm>
            <a:custGeom>
              <a:avLst/>
              <a:gdLst>
                <a:gd name="T0" fmla="*/ 0 w 78"/>
                <a:gd name="T1" fmla="*/ 0 h 114"/>
                <a:gd name="T2" fmla="*/ 78 w 78"/>
                <a:gd name="T3" fmla="*/ 0 h 114"/>
                <a:gd name="T4" fmla="*/ 78 w 78"/>
                <a:gd name="T5" fmla="*/ 114 h 114"/>
                <a:gd name="T6" fmla="*/ 0 w 78"/>
                <a:gd name="T7" fmla="*/ 114 h 114"/>
                <a:gd name="T8" fmla="*/ 0 w 78"/>
                <a:gd name="T9" fmla="*/ 0 h 114"/>
                <a:gd name="T10" fmla="*/ 4 w 78"/>
                <a:gd name="T11" fmla="*/ 110 h 114"/>
                <a:gd name="T12" fmla="*/ 0 w 78"/>
                <a:gd name="T13" fmla="*/ 110 h 114"/>
                <a:gd name="T14" fmla="*/ 74 w 78"/>
                <a:gd name="T15" fmla="*/ 110 h 114"/>
                <a:gd name="T16" fmla="*/ 74 w 78"/>
                <a:gd name="T17" fmla="*/ 110 h 114"/>
                <a:gd name="T18" fmla="*/ 74 w 78"/>
                <a:gd name="T19" fmla="*/ 0 h 114"/>
                <a:gd name="T20" fmla="*/ 74 w 78"/>
                <a:gd name="T21" fmla="*/ 4 h 114"/>
                <a:gd name="T22" fmla="*/ 0 w 78"/>
                <a:gd name="T23" fmla="*/ 4 h 114"/>
                <a:gd name="T24" fmla="*/ 4 w 78"/>
                <a:gd name="T25" fmla="*/ 0 h 114"/>
                <a:gd name="T26" fmla="*/ 4 w 78"/>
                <a:gd name="T27" fmla="*/ 11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8" h="114">
                  <a:moveTo>
                    <a:pt x="0" y="0"/>
                  </a:moveTo>
                  <a:lnTo>
                    <a:pt x="78" y="0"/>
                  </a:lnTo>
                  <a:lnTo>
                    <a:pt x="78" y="114"/>
                  </a:lnTo>
                  <a:lnTo>
                    <a:pt x="0" y="114"/>
                  </a:lnTo>
                  <a:lnTo>
                    <a:pt x="0" y="0"/>
                  </a:lnTo>
                  <a:close/>
                  <a:moveTo>
                    <a:pt x="4" y="110"/>
                  </a:moveTo>
                  <a:lnTo>
                    <a:pt x="0" y="110"/>
                  </a:lnTo>
                  <a:lnTo>
                    <a:pt x="74" y="110"/>
                  </a:lnTo>
                  <a:lnTo>
                    <a:pt x="74" y="110"/>
                  </a:lnTo>
                  <a:lnTo>
                    <a:pt x="74" y="0"/>
                  </a:lnTo>
                  <a:lnTo>
                    <a:pt x="74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4" y="110"/>
                  </a:lnTo>
                  <a:close/>
                </a:path>
              </a:pathLst>
            </a:custGeom>
            <a:solidFill>
              <a:srgbClr val="B4B4B4"/>
            </a:solidFill>
            <a:ln w="0">
              <a:solidFill>
                <a:srgbClr val="B4B4B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>
                <a:latin typeface="+mn-lt"/>
              </a:endParaRPr>
            </a:p>
          </p:txBody>
        </p:sp>
        <p:sp>
          <p:nvSpPr>
            <p:cNvPr id="1033" name="Freeform 40"/>
            <p:cNvSpPr>
              <a:spLocks/>
            </p:cNvSpPr>
            <p:nvPr/>
          </p:nvSpPr>
          <p:spPr bwMode="auto">
            <a:xfrm>
              <a:off x="6394450" y="2802730"/>
              <a:ext cx="77788" cy="71438"/>
            </a:xfrm>
            <a:custGeom>
              <a:avLst/>
              <a:gdLst>
                <a:gd name="T0" fmla="*/ 0 w 49"/>
                <a:gd name="T1" fmla="*/ 24 h 45"/>
                <a:gd name="T2" fmla="*/ 4 w 49"/>
                <a:gd name="T3" fmla="*/ 12 h 45"/>
                <a:gd name="T4" fmla="*/ 8 w 49"/>
                <a:gd name="T5" fmla="*/ 8 h 45"/>
                <a:gd name="T6" fmla="*/ 24 w 49"/>
                <a:gd name="T7" fmla="*/ 0 h 45"/>
                <a:gd name="T8" fmla="*/ 24 w 49"/>
                <a:gd name="T9" fmla="*/ 0 h 45"/>
                <a:gd name="T10" fmla="*/ 24 w 49"/>
                <a:gd name="T11" fmla="*/ 0 h 45"/>
                <a:gd name="T12" fmla="*/ 41 w 49"/>
                <a:gd name="T13" fmla="*/ 8 h 45"/>
                <a:gd name="T14" fmla="*/ 49 w 49"/>
                <a:gd name="T15" fmla="*/ 12 h 45"/>
                <a:gd name="T16" fmla="*/ 49 w 49"/>
                <a:gd name="T17" fmla="*/ 24 h 45"/>
                <a:gd name="T18" fmla="*/ 49 w 49"/>
                <a:gd name="T19" fmla="*/ 24 h 45"/>
                <a:gd name="T20" fmla="*/ 49 w 49"/>
                <a:gd name="T21" fmla="*/ 24 h 45"/>
                <a:gd name="T22" fmla="*/ 49 w 49"/>
                <a:gd name="T23" fmla="*/ 33 h 45"/>
                <a:gd name="T24" fmla="*/ 41 w 49"/>
                <a:gd name="T25" fmla="*/ 37 h 45"/>
                <a:gd name="T26" fmla="*/ 24 w 49"/>
                <a:gd name="T27" fmla="*/ 45 h 45"/>
                <a:gd name="T28" fmla="*/ 24 w 49"/>
                <a:gd name="T29" fmla="*/ 45 h 45"/>
                <a:gd name="T30" fmla="*/ 24 w 49"/>
                <a:gd name="T31" fmla="*/ 45 h 45"/>
                <a:gd name="T32" fmla="*/ 8 w 49"/>
                <a:gd name="T33" fmla="*/ 37 h 45"/>
                <a:gd name="T34" fmla="*/ 4 w 49"/>
                <a:gd name="T35" fmla="*/ 33 h 45"/>
                <a:gd name="T36" fmla="*/ 0 w 49"/>
                <a:gd name="T37" fmla="*/ 24 h 45"/>
                <a:gd name="T38" fmla="*/ 0 w 49"/>
                <a:gd name="T39" fmla="*/ 24 h 45"/>
                <a:gd name="T40" fmla="*/ 0 w 49"/>
                <a:gd name="T41" fmla="*/ 24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9" h="45">
                  <a:moveTo>
                    <a:pt x="0" y="24"/>
                  </a:moveTo>
                  <a:lnTo>
                    <a:pt x="4" y="12"/>
                  </a:lnTo>
                  <a:lnTo>
                    <a:pt x="8" y="8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41" y="8"/>
                  </a:lnTo>
                  <a:lnTo>
                    <a:pt x="49" y="12"/>
                  </a:lnTo>
                  <a:lnTo>
                    <a:pt x="49" y="24"/>
                  </a:lnTo>
                  <a:lnTo>
                    <a:pt x="49" y="24"/>
                  </a:lnTo>
                  <a:lnTo>
                    <a:pt x="49" y="24"/>
                  </a:lnTo>
                  <a:lnTo>
                    <a:pt x="49" y="33"/>
                  </a:lnTo>
                  <a:lnTo>
                    <a:pt x="41" y="37"/>
                  </a:lnTo>
                  <a:lnTo>
                    <a:pt x="24" y="45"/>
                  </a:lnTo>
                  <a:lnTo>
                    <a:pt x="24" y="45"/>
                  </a:lnTo>
                  <a:lnTo>
                    <a:pt x="24" y="45"/>
                  </a:lnTo>
                  <a:lnTo>
                    <a:pt x="8" y="37"/>
                  </a:lnTo>
                  <a:lnTo>
                    <a:pt x="4" y="33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>
                <a:latin typeface="+mn-lt"/>
              </a:endParaRPr>
            </a:p>
          </p:txBody>
        </p:sp>
        <p:sp>
          <p:nvSpPr>
            <p:cNvPr id="1034" name="Freeform 41"/>
            <p:cNvSpPr>
              <a:spLocks noEditPoints="1"/>
            </p:cNvSpPr>
            <p:nvPr/>
          </p:nvSpPr>
          <p:spPr bwMode="auto">
            <a:xfrm>
              <a:off x="6394450" y="2802730"/>
              <a:ext cx="84138" cy="77788"/>
            </a:xfrm>
            <a:custGeom>
              <a:avLst/>
              <a:gdLst>
                <a:gd name="T0" fmla="*/ 0 w 53"/>
                <a:gd name="T1" fmla="*/ 20 h 49"/>
                <a:gd name="T2" fmla="*/ 0 w 53"/>
                <a:gd name="T3" fmla="*/ 12 h 49"/>
                <a:gd name="T4" fmla="*/ 8 w 53"/>
                <a:gd name="T5" fmla="*/ 4 h 49"/>
                <a:gd name="T6" fmla="*/ 16 w 53"/>
                <a:gd name="T7" fmla="*/ 0 h 49"/>
                <a:gd name="T8" fmla="*/ 24 w 53"/>
                <a:gd name="T9" fmla="*/ 0 h 49"/>
                <a:gd name="T10" fmla="*/ 37 w 53"/>
                <a:gd name="T11" fmla="*/ 0 h 49"/>
                <a:gd name="T12" fmla="*/ 45 w 53"/>
                <a:gd name="T13" fmla="*/ 4 h 49"/>
                <a:gd name="T14" fmla="*/ 49 w 53"/>
                <a:gd name="T15" fmla="*/ 12 h 49"/>
                <a:gd name="T16" fmla="*/ 53 w 53"/>
                <a:gd name="T17" fmla="*/ 24 h 49"/>
                <a:gd name="T18" fmla="*/ 49 w 53"/>
                <a:gd name="T19" fmla="*/ 33 h 49"/>
                <a:gd name="T20" fmla="*/ 45 w 53"/>
                <a:gd name="T21" fmla="*/ 41 h 49"/>
                <a:gd name="T22" fmla="*/ 33 w 53"/>
                <a:gd name="T23" fmla="*/ 45 h 49"/>
                <a:gd name="T24" fmla="*/ 24 w 53"/>
                <a:gd name="T25" fmla="*/ 49 h 49"/>
                <a:gd name="T26" fmla="*/ 12 w 53"/>
                <a:gd name="T27" fmla="*/ 45 h 49"/>
                <a:gd name="T28" fmla="*/ 4 w 53"/>
                <a:gd name="T29" fmla="*/ 41 h 49"/>
                <a:gd name="T30" fmla="*/ 0 w 53"/>
                <a:gd name="T31" fmla="*/ 33 h 49"/>
                <a:gd name="T32" fmla="*/ 4 w 53"/>
                <a:gd name="T33" fmla="*/ 33 h 49"/>
                <a:gd name="T34" fmla="*/ 8 w 53"/>
                <a:gd name="T35" fmla="*/ 37 h 49"/>
                <a:gd name="T36" fmla="*/ 16 w 53"/>
                <a:gd name="T37" fmla="*/ 41 h 49"/>
                <a:gd name="T38" fmla="*/ 24 w 53"/>
                <a:gd name="T39" fmla="*/ 45 h 49"/>
                <a:gd name="T40" fmla="*/ 33 w 53"/>
                <a:gd name="T41" fmla="*/ 41 h 49"/>
                <a:gd name="T42" fmla="*/ 41 w 53"/>
                <a:gd name="T43" fmla="*/ 37 h 49"/>
                <a:gd name="T44" fmla="*/ 45 w 53"/>
                <a:gd name="T45" fmla="*/ 29 h 49"/>
                <a:gd name="T46" fmla="*/ 49 w 53"/>
                <a:gd name="T47" fmla="*/ 20 h 49"/>
                <a:gd name="T48" fmla="*/ 45 w 53"/>
                <a:gd name="T49" fmla="*/ 16 h 49"/>
                <a:gd name="T50" fmla="*/ 41 w 53"/>
                <a:gd name="T51" fmla="*/ 8 h 49"/>
                <a:gd name="T52" fmla="*/ 33 w 53"/>
                <a:gd name="T53" fmla="*/ 4 h 49"/>
                <a:gd name="T54" fmla="*/ 24 w 53"/>
                <a:gd name="T55" fmla="*/ 4 h 49"/>
                <a:gd name="T56" fmla="*/ 16 w 53"/>
                <a:gd name="T57" fmla="*/ 4 h 49"/>
                <a:gd name="T58" fmla="*/ 8 w 53"/>
                <a:gd name="T59" fmla="*/ 8 h 49"/>
                <a:gd name="T60" fmla="*/ 4 w 53"/>
                <a:gd name="T61" fmla="*/ 16 h 49"/>
                <a:gd name="T62" fmla="*/ 4 w 53"/>
                <a:gd name="T63" fmla="*/ 24 h 49"/>
                <a:gd name="T64" fmla="*/ 4 w 53"/>
                <a:gd name="T65" fmla="*/ 3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3" h="49">
                  <a:moveTo>
                    <a:pt x="0" y="24"/>
                  </a:moveTo>
                  <a:lnTo>
                    <a:pt x="0" y="2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4"/>
                  </a:lnTo>
                  <a:lnTo>
                    <a:pt x="8" y="4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33" y="0"/>
                  </a:lnTo>
                  <a:lnTo>
                    <a:pt x="37" y="0"/>
                  </a:lnTo>
                  <a:lnTo>
                    <a:pt x="45" y="4"/>
                  </a:lnTo>
                  <a:lnTo>
                    <a:pt x="45" y="4"/>
                  </a:lnTo>
                  <a:lnTo>
                    <a:pt x="49" y="12"/>
                  </a:lnTo>
                  <a:lnTo>
                    <a:pt x="49" y="12"/>
                  </a:lnTo>
                  <a:lnTo>
                    <a:pt x="53" y="20"/>
                  </a:lnTo>
                  <a:lnTo>
                    <a:pt x="53" y="24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5" y="41"/>
                  </a:lnTo>
                  <a:lnTo>
                    <a:pt x="45" y="41"/>
                  </a:lnTo>
                  <a:lnTo>
                    <a:pt x="37" y="45"/>
                  </a:lnTo>
                  <a:lnTo>
                    <a:pt x="33" y="45"/>
                  </a:lnTo>
                  <a:lnTo>
                    <a:pt x="24" y="49"/>
                  </a:lnTo>
                  <a:lnTo>
                    <a:pt x="24" y="49"/>
                  </a:lnTo>
                  <a:lnTo>
                    <a:pt x="16" y="45"/>
                  </a:lnTo>
                  <a:lnTo>
                    <a:pt x="12" y="45"/>
                  </a:lnTo>
                  <a:lnTo>
                    <a:pt x="8" y="41"/>
                  </a:lnTo>
                  <a:lnTo>
                    <a:pt x="4" y="41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0" y="24"/>
                  </a:lnTo>
                  <a:close/>
                  <a:moveTo>
                    <a:pt x="4" y="33"/>
                  </a:moveTo>
                  <a:lnTo>
                    <a:pt x="4" y="29"/>
                  </a:lnTo>
                  <a:lnTo>
                    <a:pt x="8" y="37"/>
                  </a:lnTo>
                  <a:lnTo>
                    <a:pt x="8" y="37"/>
                  </a:lnTo>
                  <a:lnTo>
                    <a:pt x="16" y="41"/>
                  </a:lnTo>
                  <a:lnTo>
                    <a:pt x="16" y="41"/>
                  </a:lnTo>
                  <a:lnTo>
                    <a:pt x="24" y="45"/>
                  </a:lnTo>
                  <a:lnTo>
                    <a:pt x="24" y="45"/>
                  </a:lnTo>
                  <a:lnTo>
                    <a:pt x="33" y="41"/>
                  </a:lnTo>
                  <a:lnTo>
                    <a:pt x="33" y="41"/>
                  </a:lnTo>
                  <a:lnTo>
                    <a:pt x="41" y="37"/>
                  </a:lnTo>
                  <a:lnTo>
                    <a:pt x="41" y="37"/>
                  </a:lnTo>
                  <a:lnTo>
                    <a:pt x="45" y="29"/>
                  </a:lnTo>
                  <a:lnTo>
                    <a:pt x="45" y="33"/>
                  </a:lnTo>
                  <a:lnTo>
                    <a:pt x="49" y="20"/>
                  </a:lnTo>
                  <a:lnTo>
                    <a:pt x="49" y="24"/>
                  </a:lnTo>
                  <a:lnTo>
                    <a:pt x="45" y="16"/>
                  </a:lnTo>
                  <a:lnTo>
                    <a:pt x="45" y="16"/>
                  </a:lnTo>
                  <a:lnTo>
                    <a:pt x="41" y="8"/>
                  </a:lnTo>
                  <a:lnTo>
                    <a:pt x="41" y="8"/>
                  </a:lnTo>
                  <a:lnTo>
                    <a:pt x="33" y="4"/>
                  </a:lnTo>
                  <a:lnTo>
                    <a:pt x="33" y="4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8" y="8"/>
                  </a:lnTo>
                  <a:lnTo>
                    <a:pt x="8" y="8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4" y="24"/>
                  </a:lnTo>
                  <a:lnTo>
                    <a:pt x="4" y="20"/>
                  </a:lnTo>
                  <a:lnTo>
                    <a:pt x="4" y="33"/>
                  </a:lnTo>
                  <a:close/>
                </a:path>
              </a:pathLst>
            </a:custGeom>
            <a:solidFill>
              <a:srgbClr val="B4B4B4"/>
            </a:solidFill>
            <a:ln w="0">
              <a:solidFill>
                <a:srgbClr val="B4B4B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>
                <a:latin typeface="+mn-lt"/>
              </a:endParaRPr>
            </a:p>
          </p:txBody>
        </p:sp>
        <p:sp>
          <p:nvSpPr>
            <p:cNvPr id="1035" name="Freeform 42"/>
            <p:cNvSpPr>
              <a:spLocks/>
            </p:cNvSpPr>
            <p:nvPr/>
          </p:nvSpPr>
          <p:spPr bwMode="auto">
            <a:xfrm>
              <a:off x="6707187" y="2802730"/>
              <a:ext cx="77788" cy="71438"/>
            </a:xfrm>
            <a:custGeom>
              <a:avLst/>
              <a:gdLst>
                <a:gd name="T0" fmla="*/ 0 w 49"/>
                <a:gd name="T1" fmla="*/ 24 h 45"/>
                <a:gd name="T2" fmla="*/ 4 w 49"/>
                <a:gd name="T3" fmla="*/ 12 h 45"/>
                <a:gd name="T4" fmla="*/ 8 w 49"/>
                <a:gd name="T5" fmla="*/ 8 h 45"/>
                <a:gd name="T6" fmla="*/ 24 w 49"/>
                <a:gd name="T7" fmla="*/ 0 h 45"/>
                <a:gd name="T8" fmla="*/ 24 w 49"/>
                <a:gd name="T9" fmla="*/ 0 h 45"/>
                <a:gd name="T10" fmla="*/ 24 w 49"/>
                <a:gd name="T11" fmla="*/ 0 h 45"/>
                <a:gd name="T12" fmla="*/ 41 w 49"/>
                <a:gd name="T13" fmla="*/ 8 h 45"/>
                <a:gd name="T14" fmla="*/ 49 w 49"/>
                <a:gd name="T15" fmla="*/ 12 h 45"/>
                <a:gd name="T16" fmla="*/ 49 w 49"/>
                <a:gd name="T17" fmla="*/ 24 h 45"/>
                <a:gd name="T18" fmla="*/ 49 w 49"/>
                <a:gd name="T19" fmla="*/ 24 h 45"/>
                <a:gd name="T20" fmla="*/ 49 w 49"/>
                <a:gd name="T21" fmla="*/ 24 h 45"/>
                <a:gd name="T22" fmla="*/ 49 w 49"/>
                <a:gd name="T23" fmla="*/ 33 h 45"/>
                <a:gd name="T24" fmla="*/ 41 w 49"/>
                <a:gd name="T25" fmla="*/ 37 h 45"/>
                <a:gd name="T26" fmla="*/ 24 w 49"/>
                <a:gd name="T27" fmla="*/ 45 h 45"/>
                <a:gd name="T28" fmla="*/ 24 w 49"/>
                <a:gd name="T29" fmla="*/ 45 h 45"/>
                <a:gd name="T30" fmla="*/ 24 w 49"/>
                <a:gd name="T31" fmla="*/ 45 h 45"/>
                <a:gd name="T32" fmla="*/ 8 w 49"/>
                <a:gd name="T33" fmla="*/ 37 h 45"/>
                <a:gd name="T34" fmla="*/ 4 w 49"/>
                <a:gd name="T35" fmla="*/ 33 h 45"/>
                <a:gd name="T36" fmla="*/ 0 w 49"/>
                <a:gd name="T37" fmla="*/ 24 h 45"/>
                <a:gd name="T38" fmla="*/ 0 w 49"/>
                <a:gd name="T39" fmla="*/ 24 h 45"/>
                <a:gd name="T40" fmla="*/ 0 w 49"/>
                <a:gd name="T41" fmla="*/ 24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9" h="45">
                  <a:moveTo>
                    <a:pt x="0" y="24"/>
                  </a:moveTo>
                  <a:lnTo>
                    <a:pt x="4" y="12"/>
                  </a:lnTo>
                  <a:lnTo>
                    <a:pt x="8" y="8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41" y="8"/>
                  </a:lnTo>
                  <a:lnTo>
                    <a:pt x="49" y="12"/>
                  </a:lnTo>
                  <a:lnTo>
                    <a:pt x="49" y="24"/>
                  </a:lnTo>
                  <a:lnTo>
                    <a:pt x="49" y="24"/>
                  </a:lnTo>
                  <a:lnTo>
                    <a:pt x="49" y="24"/>
                  </a:lnTo>
                  <a:lnTo>
                    <a:pt x="49" y="33"/>
                  </a:lnTo>
                  <a:lnTo>
                    <a:pt x="41" y="37"/>
                  </a:lnTo>
                  <a:lnTo>
                    <a:pt x="24" y="45"/>
                  </a:lnTo>
                  <a:lnTo>
                    <a:pt x="24" y="45"/>
                  </a:lnTo>
                  <a:lnTo>
                    <a:pt x="24" y="45"/>
                  </a:lnTo>
                  <a:lnTo>
                    <a:pt x="8" y="37"/>
                  </a:lnTo>
                  <a:lnTo>
                    <a:pt x="4" y="33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>
                <a:latin typeface="+mn-lt"/>
              </a:endParaRPr>
            </a:p>
          </p:txBody>
        </p:sp>
        <p:sp>
          <p:nvSpPr>
            <p:cNvPr id="1036" name="Freeform 43"/>
            <p:cNvSpPr>
              <a:spLocks noEditPoints="1"/>
            </p:cNvSpPr>
            <p:nvPr/>
          </p:nvSpPr>
          <p:spPr bwMode="auto">
            <a:xfrm>
              <a:off x="6707187" y="2802730"/>
              <a:ext cx="84138" cy="77788"/>
            </a:xfrm>
            <a:custGeom>
              <a:avLst/>
              <a:gdLst>
                <a:gd name="T0" fmla="*/ 0 w 53"/>
                <a:gd name="T1" fmla="*/ 20 h 49"/>
                <a:gd name="T2" fmla="*/ 0 w 53"/>
                <a:gd name="T3" fmla="*/ 12 h 49"/>
                <a:gd name="T4" fmla="*/ 8 w 53"/>
                <a:gd name="T5" fmla="*/ 4 h 49"/>
                <a:gd name="T6" fmla="*/ 16 w 53"/>
                <a:gd name="T7" fmla="*/ 0 h 49"/>
                <a:gd name="T8" fmla="*/ 24 w 53"/>
                <a:gd name="T9" fmla="*/ 0 h 49"/>
                <a:gd name="T10" fmla="*/ 37 w 53"/>
                <a:gd name="T11" fmla="*/ 0 h 49"/>
                <a:gd name="T12" fmla="*/ 45 w 53"/>
                <a:gd name="T13" fmla="*/ 4 h 49"/>
                <a:gd name="T14" fmla="*/ 49 w 53"/>
                <a:gd name="T15" fmla="*/ 12 h 49"/>
                <a:gd name="T16" fmla="*/ 53 w 53"/>
                <a:gd name="T17" fmla="*/ 24 h 49"/>
                <a:gd name="T18" fmla="*/ 49 w 53"/>
                <a:gd name="T19" fmla="*/ 33 h 49"/>
                <a:gd name="T20" fmla="*/ 45 w 53"/>
                <a:gd name="T21" fmla="*/ 41 h 49"/>
                <a:gd name="T22" fmla="*/ 33 w 53"/>
                <a:gd name="T23" fmla="*/ 45 h 49"/>
                <a:gd name="T24" fmla="*/ 24 w 53"/>
                <a:gd name="T25" fmla="*/ 49 h 49"/>
                <a:gd name="T26" fmla="*/ 12 w 53"/>
                <a:gd name="T27" fmla="*/ 45 h 49"/>
                <a:gd name="T28" fmla="*/ 4 w 53"/>
                <a:gd name="T29" fmla="*/ 41 h 49"/>
                <a:gd name="T30" fmla="*/ 0 w 53"/>
                <a:gd name="T31" fmla="*/ 33 h 49"/>
                <a:gd name="T32" fmla="*/ 4 w 53"/>
                <a:gd name="T33" fmla="*/ 33 h 49"/>
                <a:gd name="T34" fmla="*/ 8 w 53"/>
                <a:gd name="T35" fmla="*/ 37 h 49"/>
                <a:gd name="T36" fmla="*/ 16 w 53"/>
                <a:gd name="T37" fmla="*/ 41 h 49"/>
                <a:gd name="T38" fmla="*/ 24 w 53"/>
                <a:gd name="T39" fmla="*/ 45 h 49"/>
                <a:gd name="T40" fmla="*/ 33 w 53"/>
                <a:gd name="T41" fmla="*/ 41 h 49"/>
                <a:gd name="T42" fmla="*/ 41 w 53"/>
                <a:gd name="T43" fmla="*/ 37 h 49"/>
                <a:gd name="T44" fmla="*/ 45 w 53"/>
                <a:gd name="T45" fmla="*/ 29 h 49"/>
                <a:gd name="T46" fmla="*/ 49 w 53"/>
                <a:gd name="T47" fmla="*/ 20 h 49"/>
                <a:gd name="T48" fmla="*/ 45 w 53"/>
                <a:gd name="T49" fmla="*/ 16 h 49"/>
                <a:gd name="T50" fmla="*/ 41 w 53"/>
                <a:gd name="T51" fmla="*/ 8 h 49"/>
                <a:gd name="T52" fmla="*/ 33 w 53"/>
                <a:gd name="T53" fmla="*/ 4 h 49"/>
                <a:gd name="T54" fmla="*/ 24 w 53"/>
                <a:gd name="T55" fmla="*/ 4 h 49"/>
                <a:gd name="T56" fmla="*/ 16 w 53"/>
                <a:gd name="T57" fmla="*/ 4 h 49"/>
                <a:gd name="T58" fmla="*/ 8 w 53"/>
                <a:gd name="T59" fmla="*/ 8 h 49"/>
                <a:gd name="T60" fmla="*/ 4 w 53"/>
                <a:gd name="T61" fmla="*/ 16 h 49"/>
                <a:gd name="T62" fmla="*/ 4 w 53"/>
                <a:gd name="T63" fmla="*/ 24 h 49"/>
                <a:gd name="T64" fmla="*/ 4 w 53"/>
                <a:gd name="T65" fmla="*/ 3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3" h="49">
                  <a:moveTo>
                    <a:pt x="0" y="24"/>
                  </a:moveTo>
                  <a:lnTo>
                    <a:pt x="0" y="2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4"/>
                  </a:lnTo>
                  <a:lnTo>
                    <a:pt x="8" y="4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33" y="0"/>
                  </a:lnTo>
                  <a:lnTo>
                    <a:pt x="37" y="0"/>
                  </a:lnTo>
                  <a:lnTo>
                    <a:pt x="45" y="4"/>
                  </a:lnTo>
                  <a:lnTo>
                    <a:pt x="45" y="4"/>
                  </a:lnTo>
                  <a:lnTo>
                    <a:pt x="49" y="12"/>
                  </a:lnTo>
                  <a:lnTo>
                    <a:pt x="49" y="12"/>
                  </a:lnTo>
                  <a:lnTo>
                    <a:pt x="53" y="20"/>
                  </a:lnTo>
                  <a:lnTo>
                    <a:pt x="53" y="24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5" y="41"/>
                  </a:lnTo>
                  <a:lnTo>
                    <a:pt x="45" y="41"/>
                  </a:lnTo>
                  <a:lnTo>
                    <a:pt x="37" y="45"/>
                  </a:lnTo>
                  <a:lnTo>
                    <a:pt x="33" y="45"/>
                  </a:lnTo>
                  <a:lnTo>
                    <a:pt x="24" y="49"/>
                  </a:lnTo>
                  <a:lnTo>
                    <a:pt x="24" y="49"/>
                  </a:lnTo>
                  <a:lnTo>
                    <a:pt x="16" y="45"/>
                  </a:lnTo>
                  <a:lnTo>
                    <a:pt x="12" y="45"/>
                  </a:lnTo>
                  <a:lnTo>
                    <a:pt x="8" y="41"/>
                  </a:lnTo>
                  <a:lnTo>
                    <a:pt x="4" y="41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0" y="24"/>
                  </a:lnTo>
                  <a:close/>
                  <a:moveTo>
                    <a:pt x="4" y="33"/>
                  </a:moveTo>
                  <a:lnTo>
                    <a:pt x="4" y="29"/>
                  </a:lnTo>
                  <a:lnTo>
                    <a:pt x="8" y="37"/>
                  </a:lnTo>
                  <a:lnTo>
                    <a:pt x="8" y="37"/>
                  </a:lnTo>
                  <a:lnTo>
                    <a:pt x="16" y="41"/>
                  </a:lnTo>
                  <a:lnTo>
                    <a:pt x="16" y="41"/>
                  </a:lnTo>
                  <a:lnTo>
                    <a:pt x="24" y="45"/>
                  </a:lnTo>
                  <a:lnTo>
                    <a:pt x="24" y="45"/>
                  </a:lnTo>
                  <a:lnTo>
                    <a:pt x="33" y="41"/>
                  </a:lnTo>
                  <a:lnTo>
                    <a:pt x="33" y="41"/>
                  </a:lnTo>
                  <a:lnTo>
                    <a:pt x="41" y="37"/>
                  </a:lnTo>
                  <a:lnTo>
                    <a:pt x="41" y="37"/>
                  </a:lnTo>
                  <a:lnTo>
                    <a:pt x="45" y="29"/>
                  </a:lnTo>
                  <a:lnTo>
                    <a:pt x="45" y="33"/>
                  </a:lnTo>
                  <a:lnTo>
                    <a:pt x="49" y="20"/>
                  </a:lnTo>
                  <a:lnTo>
                    <a:pt x="49" y="24"/>
                  </a:lnTo>
                  <a:lnTo>
                    <a:pt x="45" y="16"/>
                  </a:lnTo>
                  <a:lnTo>
                    <a:pt x="45" y="16"/>
                  </a:lnTo>
                  <a:lnTo>
                    <a:pt x="41" y="8"/>
                  </a:lnTo>
                  <a:lnTo>
                    <a:pt x="41" y="8"/>
                  </a:lnTo>
                  <a:lnTo>
                    <a:pt x="33" y="4"/>
                  </a:lnTo>
                  <a:lnTo>
                    <a:pt x="33" y="4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8" y="8"/>
                  </a:lnTo>
                  <a:lnTo>
                    <a:pt x="8" y="8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4" y="24"/>
                  </a:lnTo>
                  <a:lnTo>
                    <a:pt x="4" y="20"/>
                  </a:lnTo>
                  <a:lnTo>
                    <a:pt x="4" y="33"/>
                  </a:lnTo>
                  <a:close/>
                </a:path>
              </a:pathLst>
            </a:custGeom>
            <a:solidFill>
              <a:srgbClr val="B4B4B4"/>
            </a:solidFill>
            <a:ln w="0">
              <a:solidFill>
                <a:srgbClr val="B4B4B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>
                <a:latin typeface="+mn-lt"/>
              </a:endParaRPr>
            </a:p>
          </p:txBody>
        </p:sp>
      </p:grp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637579" y="2767643"/>
            <a:ext cx="1803385" cy="1092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da-DK" dirty="0">
                <a:solidFill>
                  <a:srgbClr val="B4D44C"/>
                </a:solidFill>
                <a:latin typeface="+mn-lt"/>
              </a:rPr>
              <a:t>SB </a:t>
            </a:r>
          </a:p>
          <a:p>
            <a:pPr algn="ctr"/>
            <a:r>
              <a:rPr lang="da-DK" sz="1200" dirty="0">
                <a:solidFill>
                  <a:srgbClr val="B4D44C"/>
                </a:solidFill>
                <a:latin typeface="+mn-lt"/>
              </a:rPr>
              <a:t>Biogasselskab</a:t>
            </a:r>
          </a:p>
        </p:txBody>
      </p:sp>
      <p:sp>
        <p:nvSpPr>
          <p:cNvPr id="7" name="Freeform 7"/>
          <p:cNvSpPr>
            <a:spLocks noEditPoints="1"/>
          </p:cNvSpPr>
          <p:nvPr/>
        </p:nvSpPr>
        <p:spPr bwMode="auto">
          <a:xfrm>
            <a:off x="3551433" y="2678363"/>
            <a:ext cx="2014216" cy="1257264"/>
          </a:xfrm>
          <a:custGeom>
            <a:avLst/>
            <a:gdLst>
              <a:gd name="T0" fmla="*/ 0 w 887"/>
              <a:gd name="T1" fmla="*/ 0 h 717"/>
              <a:gd name="T2" fmla="*/ 887 w 887"/>
              <a:gd name="T3" fmla="*/ 0 h 717"/>
              <a:gd name="T4" fmla="*/ 887 w 887"/>
              <a:gd name="T5" fmla="*/ 717 h 717"/>
              <a:gd name="T6" fmla="*/ 0 w 887"/>
              <a:gd name="T7" fmla="*/ 717 h 717"/>
              <a:gd name="T8" fmla="*/ 0 w 887"/>
              <a:gd name="T9" fmla="*/ 0 h 717"/>
              <a:gd name="T10" fmla="*/ 29 w 887"/>
              <a:gd name="T11" fmla="*/ 700 h 717"/>
              <a:gd name="T12" fmla="*/ 13 w 887"/>
              <a:gd name="T13" fmla="*/ 688 h 717"/>
              <a:gd name="T14" fmla="*/ 870 w 887"/>
              <a:gd name="T15" fmla="*/ 688 h 717"/>
              <a:gd name="T16" fmla="*/ 858 w 887"/>
              <a:gd name="T17" fmla="*/ 700 h 717"/>
              <a:gd name="T18" fmla="*/ 858 w 887"/>
              <a:gd name="T19" fmla="*/ 12 h 717"/>
              <a:gd name="T20" fmla="*/ 870 w 887"/>
              <a:gd name="T21" fmla="*/ 28 h 717"/>
              <a:gd name="T22" fmla="*/ 13 w 887"/>
              <a:gd name="T23" fmla="*/ 28 h 717"/>
              <a:gd name="T24" fmla="*/ 29 w 887"/>
              <a:gd name="T25" fmla="*/ 12 h 717"/>
              <a:gd name="T26" fmla="*/ 29 w 887"/>
              <a:gd name="T27" fmla="*/ 700 h 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87" h="717">
                <a:moveTo>
                  <a:pt x="0" y="0"/>
                </a:moveTo>
                <a:lnTo>
                  <a:pt x="887" y="0"/>
                </a:lnTo>
                <a:lnTo>
                  <a:pt x="887" y="717"/>
                </a:lnTo>
                <a:lnTo>
                  <a:pt x="0" y="717"/>
                </a:lnTo>
                <a:lnTo>
                  <a:pt x="0" y="0"/>
                </a:lnTo>
                <a:close/>
                <a:moveTo>
                  <a:pt x="29" y="700"/>
                </a:moveTo>
                <a:lnTo>
                  <a:pt x="13" y="688"/>
                </a:lnTo>
                <a:lnTo>
                  <a:pt x="870" y="688"/>
                </a:lnTo>
                <a:lnTo>
                  <a:pt x="858" y="700"/>
                </a:lnTo>
                <a:lnTo>
                  <a:pt x="858" y="12"/>
                </a:lnTo>
                <a:lnTo>
                  <a:pt x="870" y="28"/>
                </a:lnTo>
                <a:lnTo>
                  <a:pt x="13" y="28"/>
                </a:lnTo>
                <a:lnTo>
                  <a:pt x="29" y="12"/>
                </a:lnTo>
                <a:lnTo>
                  <a:pt x="29" y="70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B05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>
              <a:latin typeface="+mn-lt"/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3523229" y="4356918"/>
            <a:ext cx="982663" cy="4762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>
              <a:latin typeface="+mn-lt"/>
            </a:endParaRPr>
          </a:p>
        </p:txBody>
      </p:sp>
      <p:sp>
        <p:nvSpPr>
          <p:cNvPr id="15" name="Freeform 15"/>
          <p:cNvSpPr>
            <a:spLocks noEditPoints="1"/>
          </p:cNvSpPr>
          <p:nvPr/>
        </p:nvSpPr>
        <p:spPr bwMode="auto">
          <a:xfrm>
            <a:off x="3523229" y="4284910"/>
            <a:ext cx="1076468" cy="656258"/>
          </a:xfrm>
          <a:custGeom>
            <a:avLst/>
            <a:gdLst>
              <a:gd name="T0" fmla="*/ 0 w 649"/>
              <a:gd name="T1" fmla="*/ 0 h 328"/>
              <a:gd name="T2" fmla="*/ 649 w 649"/>
              <a:gd name="T3" fmla="*/ 0 h 328"/>
              <a:gd name="T4" fmla="*/ 649 w 649"/>
              <a:gd name="T5" fmla="*/ 328 h 328"/>
              <a:gd name="T6" fmla="*/ 0 w 649"/>
              <a:gd name="T7" fmla="*/ 328 h 328"/>
              <a:gd name="T8" fmla="*/ 0 w 649"/>
              <a:gd name="T9" fmla="*/ 0 h 328"/>
              <a:gd name="T10" fmla="*/ 29 w 649"/>
              <a:gd name="T11" fmla="*/ 312 h 328"/>
              <a:gd name="T12" fmla="*/ 13 w 649"/>
              <a:gd name="T13" fmla="*/ 299 h 328"/>
              <a:gd name="T14" fmla="*/ 632 w 649"/>
              <a:gd name="T15" fmla="*/ 299 h 328"/>
              <a:gd name="T16" fmla="*/ 620 w 649"/>
              <a:gd name="T17" fmla="*/ 312 h 328"/>
              <a:gd name="T18" fmla="*/ 620 w 649"/>
              <a:gd name="T19" fmla="*/ 12 h 328"/>
              <a:gd name="T20" fmla="*/ 632 w 649"/>
              <a:gd name="T21" fmla="*/ 29 h 328"/>
              <a:gd name="T22" fmla="*/ 13 w 649"/>
              <a:gd name="T23" fmla="*/ 29 h 328"/>
              <a:gd name="T24" fmla="*/ 29 w 649"/>
              <a:gd name="T25" fmla="*/ 12 h 328"/>
              <a:gd name="T26" fmla="*/ 29 w 649"/>
              <a:gd name="T27" fmla="*/ 312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49" h="328">
                <a:moveTo>
                  <a:pt x="0" y="0"/>
                </a:moveTo>
                <a:lnTo>
                  <a:pt x="649" y="0"/>
                </a:lnTo>
                <a:lnTo>
                  <a:pt x="649" y="328"/>
                </a:lnTo>
                <a:lnTo>
                  <a:pt x="0" y="328"/>
                </a:lnTo>
                <a:lnTo>
                  <a:pt x="0" y="0"/>
                </a:lnTo>
                <a:close/>
                <a:moveTo>
                  <a:pt x="29" y="312"/>
                </a:moveTo>
                <a:lnTo>
                  <a:pt x="13" y="299"/>
                </a:lnTo>
                <a:lnTo>
                  <a:pt x="632" y="299"/>
                </a:lnTo>
                <a:lnTo>
                  <a:pt x="620" y="312"/>
                </a:lnTo>
                <a:lnTo>
                  <a:pt x="620" y="12"/>
                </a:lnTo>
                <a:lnTo>
                  <a:pt x="632" y="29"/>
                </a:lnTo>
                <a:lnTo>
                  <a:pt x="13" y="29"/>
                </a:lnTo>
                <a:lnTo>
                  <a:pt x="29" y="12"/>
                </a:lnTo>
                <a:lnTo>
                  <a:pt x="29" y="312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B05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>
              <a:latin typeface="+mn-lt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3593593" y="4610312"/>
            <a:ext cx="94487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itchFamily="34" charset="0"/>
              </a:rPr>
              <a:t>Biometan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800" b="0" dirty="0">
                <a:solidFill>
                  <a:srgbClr val="000000"/>
                </a:solidFill>
                <a:latin typeface="+mn-lt"/>
                <a:cs typeface="Arial" pitchFamily="34" charset="0"/>
              </a:rPr>
              <a:t> 21 mio. Nm</a:t>
            </a:r>
            <a:r>
              <a:rPr lang="da-DK" sz="800" b="0" baseline="30000" dirty="0">
                <a:solidFill>
                  <a:srgbClr val="000000"/>
                </a:solidFill>
                <a:latin typeface="+mn-lt"/>
                <a:cs typeface="Arial" pitchFamily="34" charset="0"/>
              </a:rPr>
              <a:t>3</a:t>
            </a:r>
            <a:endParaRPr kumimoji="0" lang="da-D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20" name="Freeform 20"/>
          <p:cNvSpPr>
            <a:spLocks noEditPoints="1"/>
          </p:cNvSpPr>
          <p:nvPr/>
        </p:nvSpPr>
        <p:spPr bwMode="auto">
          <a:xfrm>
            <a:off x="6039180" y="2988766"/>
            <a:ext cx="1587175" cy="705096"/>
          </a:xfrm>
          <a:custGeom>
            <a:avLst/>
            <a:gdLst>
              <a:gd name="T0" fmla="*/ 0 w 1022"/>
              <a:gd name="T1" fmla="*/ 0 h 492"/>
              <a:gd name="T2" fmla="*/ 1022 w 1022"/>
              <a:gd name="T3" fmla="*/ 0 h 492"/>
              <a:gd name="T4" fmla="*/ 1022 w 1022"/>
              <a:gd name="T5" fmla="*/ 492 h 492"/>
              <a:gd name="T6" fmla="*/ 0 w 1022"/>
              <a:gd name="T7" fmla="*/ 492 h 492"/>
              <a:gd name="T8" fmla="*/ 0 w 1022"/>
              <a:gd name="T9" fmla="*/ 0 h 492"/>
              <a:gd name="T10" fmla="*/ 29 w 1022"/>
              <a:gd name="T11" fmla="*/ 475 h 492"/>
              <a:gd name="T12" fmla="*/ 13 w 1022"/>
              <a:gd name="T13" fmla="*/ 463 h 492"/>
              <a:gd name="T14" fmla="*/ 1006 w 1022"/>
              <a:gd name="T15" fmla="*/ 463 h 492"/>
              <a:gd name="T16" fmla="*/ 993 w 1022"/>
              <a:gd name="T17" fmla="*/ 475 h 492"/>
              <a:gd name="T18" fmla="*/ 993 w 1022"/>
              <a:gd name="T19" fmla="*/ 12 h 492"/>
              <a:gd name="T20" fmla="*/ 1006 w 1022"/>
              <a:gd name="T21" fmla="*/ 28 h 492"/>
              <a:gd name="T22" fmla="*/ 13 w 1022"/>
              <a:gd name="T23" fmla="*/ 28 h 492"/>
              <a:gd name="T24" fmla="*/ 29 w 1022"/>
              <a:gd name="T25" fmla="*/ 12 h 492"/>
              <a:gd name="T26" fmla="*/ 29 w 1022"/>
              <a:gd name="T27" fmla="*/ 475 h 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2" h="492">
                <a:moveTo>
                  <a:pt x="0" y="0"/>
                </a:moveTo>
                <a:lnTo>
                  <a:pt x="1022" y="0"/>
                </a:lnTo>
                <a:lnTo>
                  <a:pt x="1022" y="492"/>
                </a:lnTo>
                <a:lnTo>
                  <a:pt x="0" y="492"/>
                </a:lnTo>
                <a:lnTo>
                  <a:pt x="0" y="0"/>
                </a:lnTo>
                <a:close/>
                <a:moveTo>
                  <a:pt x="29" y="475"/>
                </a:moveTo>
                <a:lnTo>
                  <a:pt x="13" y="463"/>
                </a:lnTo>
                <a:lnTo>
                  <a:pt x="1006" y="463"/>
                </a:lnTo>
                <a:lnTo>
                  <a:pt x="993" y="475"/>
                </a:lnTo>
                <a:lnTo>
                  <a:pt x="993" y="12"/>
                </a:lnTo>
                <a:lnTo>
                  <a:pt x="1006" y="28"/>
                </a:lnTo>
                <a:lnTo>
                  <a:pt x="13" y="28"/>
                </a:lnTo>
                <a:lnTo>
                  <a:pt x="29" y="12"/>
                </a:lnTo>
                <a:lnTo>
                  <a:pt x="29" y="475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B05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da-DK" dirty="0">
              <a:latin typeface="+mn-lt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6039180" y="3060774"/>
            <a:ext cx="158717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da-DK" sz="800" b="1" dirty="0">
              <a:solidFill>
                <a:srgbClr val="000000"/>
              </a:solidFill>
              <a:latin typeface="+mn-lt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a-DK" sz="800" b="0" dirty="0">
                <a:solidFill>
                  <a:srgbClr val="000000"/>
                </a:solidFill>
                <a:latin typeface="+mn-lt"/>
                <a:cs typeface="Arial" pitchFamily="34" charset="0"/>
              </a:rPr>
              <a:t>   Afgasset biomasse</a:t>
            </a:r>
            <a:endParaRPr kumimoji="0" lang="da-DK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1475321" y="2406660"/>
            <a:ext cx="13779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br>
              <a:rPr kumimoji="0" lang="da-DK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itchFamily="34" charset="0"/>
              </a:rPr>
            </a:br>
            <a:endParaRPr lang="da-DK" sz="800" b="1" dirty="0">
              <a:latin typeface="+mn-lt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1568281" y="2713856"/>
            <a:ext cx="14317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itchFamily="34" charset="0"/>
              </a:rPr>
              <a:t>Gylle /Dybstrøelse</a:t>
            </a:r>
            <a:endParaRPr lang="da-DK" sz="800" b="0" dirty="0">
              <a:solidFill>
                <a:srgbClr val="000000"/>
              </a:solidFill>
              <a:latin typeface="+mn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800" b="0" dirty="0">
                <a:solidFill>
                  <a:srgbClr val="000000"/>
                </a:solidFill>
                <a:latin typeface="+mn-lt"/>
                <a:cs typeface="Arial" pitchFamily="34" charset="0"/>
              </a:rPr>
              <a:t> </a:t>
            </a:r>
            <a:endParaRPr kumimoji="0" lang="da-DK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30" name="Freeform 30"/>
          <p:cNvSpPr>
            <a:spLocks noEditPoints="1"/>
          </p:cNvSpPr>
          <p:nvPr/>
        </p:nvSpPr>
        <p:spPr bwMode="auto">
          <a:xfrm>
            <a:off x="3165045" y="3440980"/>
            <a:ext cx="222250" cy="77788"/>
          </a:xfrm>
          <a:custGeom>
            <a:avLst/>
            <a:gdLst>
              <a:gd name="T0" fmla="*/ 0 w 140"/>
              <a:gd name="T1" fmla="*/ 16 h 49"/>
              <a:gd name="T2" fmla="*/ 99 w 140"/>
              <a:gd name="T3" fmla="*/ 16 h 49"/>
              <a:gd name="T4" fmla="*/ 99 w 140"/>
              <a:gd name="T5" fmla="*/ 32 h 49"/>
              <a:gd name="T6" fmla="*/ 0 w 140"/>
              <a:gd name="T7" fmla="*/ 32 h 49"/>
              <a:gd name="T8" fmla="*/ 0 w 140"/>
              <a:gd name="T9" fmla="*/ 16 h 49"/>
              <a:gd name="T10" fmla="*/ 91 w 140"/>
              <a:gd name="T11" fmla="*/ 0 h 49"/>
              <a:gd name="T12" fmla="*/ 140 w 140"/>
              <a:gd name="T13" fmla="*/ 24 h 49"/>
              <a:gd name="T14" fmla="*/ 91 w 140"/>
              <a:gd name="T15" fmla="*/ 49 h 49"/>
              <a:gd name="T16" fmla="*/ 91 w 140"/>
              <a:gd name="T17" fmla="*/ 0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0" h="49">
                <a:moveTo>
                  <a:pt x="0" y="16"/>
                </a:moveTo>
                <a:lnTo>
                  <a:pt x="99" y="16"/>
                </a:lnTo>
                <a:lnTo>
                  <a:pt x="99" y="32"/>
                </a:lnTo>
                <a:lnTo>
                  <a:pt x="0" y="32"/>
                </a:lnTo>
                <a:lnTo>
                  <a:pt x="0" y="16"/>
                </a:lnTo>
                <a:close/>
                <a:moveTo>
                  <a:pt x="91" y="0"/>
                </a:moveTo>
                <a:lnTo>
                  <a:pt x="140" y="24"/>
                </a:lnTo>
                <a:lnTo>
                  <a:pt x="91" y="49"/>
                </a:lnTo>
                <a:lnTo>
                  <a:pt x="91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>
              <a:latin typeface="+mn-lt"/>
            </a:endParaRPr>
          </a:p>
        </p:txBody>
      </p:sp>
      <p:sp>
        <p:nvSpPr>
          <p:cNvPr id="1025" name="Rectangle 33"/>
          <p:cNvSpPr>
            <a:spLocks noChangeArrowheads="1"/>
          </p:cNvSpPr>
          <p:nvPr/>
        </p:nvSpPr>
        <p:spPr bwMode="auto">
          <a:xfrm>
            <a:off x="4647431" y="4494460"/>
            <a:ext cx="468313" cy="50800"/>
          </a:xfrm>
          <a:prstGeom prst="rect">
            <a:avLst/>
          </a:prstGeom>
          <a:solidFill>
            <a:srgbClr val="B4B4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>
              <a:latin typeface="+mn-lt"/>
            </a:endParaRPr>
          </a:p>
        </p:txBody>
      </p:sp>
      <p:sp>
        <p:nvSpPr>
          <p:cNvPr id="1027" name="Freeform 34"/>
          <p:cNvSpPr>
            <a:spLocks noEditPoints="1"/>
          </p:cNvSpPr>
          <p:nvPr/>
        </p:nvSpPr>
        <p:spPr bwMode="auto">
          <a:xfrm>
            <a:off x="4641081" y="4485586"/>
            <a:ext cx="474663" cy="57150"/>
          </a:xfrm>
          <a:custGeom>
            <a:avLst/>
            <a:gdLst>
              <a:gd name="T0" fmla="*/ 0 w 299"/>
              <a:gd name="T1" fmla="*/ 0 h 36"/>
              <a:gd name="T2" fmla="*/ 299 w 299"/>
              <a:gd name="T3" fmla="*/ 0 h 36"/>
              <a:gd name="T4" fmla="*/ 299 w 299"/>
              <a:gd name="T5" fmla="*/ 36 h 36"/>
              <a:gd name="T6" fmla="*/ 0 w 299"/>
              <a:gd name="T7" fmla="*/ 36 h 36"/>
              <a:gd name="T8" fmla="*/ 0 w 299"/>
              <a:gd name="T9" fmla="*/ 0 h 36"/>
              <a:gd name="T10" fmla="*/ 4 w 299"/>
              <a:gd name="T11" fmla="*/ 32 h 36"/>
              <a:gd name="T12" fmla="*/ 0 w 299"/>
              <a:gd name="T13" fmla="*/ 32 h 36"/>
              <a:gd name="T14" fmla="*/ 295 w 299"/>
              <a:gd name="T15" fmla="*/ 32 h 36"/>
              <a:gd name="T16" fmla="*/ 295 w 299"/>
              <a:gd name="T17" fmla="*/ 32 h 36"/>
              <a:gd name="T18" fmla="*/ 295 w 299"/>
              <a:gd name="T19" fmla="*/ 0 h 36"/>
              <a:gd name="T20" fmla="*/ 295 w 299"/>
              <a:gd name="T21" fmla="*/ 4 h 36"/>
              <a:gd name="T22" fmla="*/ 0 w 299"/>
              <a:gd name="T23" fmla="*/ 4 h 36"/>
              <a:gd name="T24" fmla="*/ 4 w 299"/>
              <a:gd name="T25" fmla="*/ 0 h 36"/>
              <a:gd name="T26" fmla="*/ 4 w 299"/>
              <a:gd name="T27" fmla="*/ 32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99" h="36">
                <a:moveTo>
                  <a:pt x="0" y="0"/>
                </a:moveTo>
                <a:lnTo>
                  <a:pt x="299" y="0"/>
                </a:lnTo>
                <a:lnTo>
                  <a:pt x="299" y="36"/>
                </a:lnTo>
                <a:lnTo>
                  <a:pt x="0" y="36"/>
                </a:lnTo>
                <a:lnTo>
                  <a:pt x="0" y="0"/>
                </a:lnTo>
                <a:close/>
                <a:moveTo>
                  <a:pt x="4" y="32"/>
                </a:moveTo>
                <a:lnTo>
                  <a:pt x="0" y="32"/>
                </a:lnTo>
                <a:lnTo>
                  <a:pt x="295" y="32"/>
                </a:lnTo>
                <a:lnTo>
                  <a:pt x="295" y="32"/>
                </a:lnTo>
                <a:lnTo>
                  <a:pt x="295" y="0"/>
                </a:lnTo>
                <a:lnTo>
                  <a:pt x="295" y="4"/>
                </a:lnTo>
                <a:lnTo>
                  <a:pt x="0" y="4"/>
                </a:lnTo>
                <a:lnTo>
                  <a:pt x="4" y="0"/>
                </a:lnTo>
                <a:lnTo>
                  <a:pt x="4" y="32"/>
                </a:lnTo>
                <a:close/>
              </a:path>
            </a:pathLst>
          </a:custGeom>
          <a:solidFill>
            <a:srgbClr val="B4B4B4"/>
          </a:solidFill>
          <a:ln w="0">
            <a:solidFill>
              <a:srgbClr val="B4B4B4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>
              <a:latin typeface="+mn-lt"/>
            </a:endParaRPr>
          </a:p>
        </p:txBody>
      </p:sp>
      <p:sp>
        <p:nvSpPr>
          <p:cNvPr id="1028" name="Rectangle 35"/>
          <p:cNvSpPr>
            <a:spLocks noChangeArrowheads="1"/>
          </p:cNvSpPr>
          <p:nvPr/>
        </p:nvSpPr>
        <p:spPr bwMode="auto">
          <a:xfrm>
            <a:off x="5286222" y="4401120"/>
            <a:ext cx="95539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itchFamily="34" charset="0"/>
              </a:rPr>
              <a:t>Nationalt</a:t>
            </a:r>
            <a:r>
              <a:rPr kumimoji="0" lang="da-DK" sz="10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itchFamily="34" charset="0"/>
              </a:rPr>
              <a:t> </a:t>
            </a:r>
            <a:r>
              <a:rPr kumimoji="0" lang="da-DK" sz="1000" b="0" i="0" u="none" strike="noStrike" cap="none" normalizeH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itchFamily="34" charset="0"/>
              </a:rPr>
              <a:t>gasnet</a:t>
            </a:r>
            <a:endParaRPr kumimoji="0" lang="da-D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1037" name="Rectangle 44"/>
          <p:cNvSpPr>
            <a:spLocks noChangeArrowheads="1"/>
          </p:cNvSpPr>
          <p:nvPr/>
        </p:nvSpPr>
        <p:spPr bwMode="auto">
          <a:xfrm>
            <a:off x="7984073" y="3087576"/>
            <a:ext cx="60112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itchFamily="34" charset="0"/>
              </a:rPr>
              <a:t>Landmand</a:t>
            </a:r>
            <a:endParaRPr kumimoji="0" lang="da-D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1052" name="Freeform 59"/>
          <p:cNvSpPr>
            <a:spLocks noEditPoints="1"/>
          </p:cNvSpPr>
          <p:nvPr/>
        </p:nvSpPr>
        <p:spPr bwMode="auto">
          <a:xfrm>
            <a:off x="7689352" y="3371039"/>
            <a:ext cx="222250" cy="77788"/>
          </a:xfrm>
          <a:custGeom>
            <a:avLst/>
            <a:gdLst>
              <a:gd name="T0" fmla="*/ 0 w 140"/>
              <a:gd name="T1" fmla="*/ 16 h 49"/>
              <a:gd name="T2" fmla="*/ 99 w 140"/>
              <a:gd name="T3" fmla="*/ 16 h 49"/>
              <a:gd name="T4" fmla="*/ 99 w 140"/>
              <a:gd name="T5" fmla="*/ 32 h 49"/>
              <a:gd name="T6" fmla="*/ 0 w 140"/>
              <a:gd name="T7" fmla="*/ 32 h 49"/>
              <a:gd name="T8" fmla="*/ 0 w 140"/>
              <a:gd name="T9" fmla="*/ 16 h 49"/>
              <a:gd name="T10" fmla="*/ 91 w 140"/>
              <a:gd name="T11" fmla="*/ 0 h 49"/>
              <a:gd name="T12" fmla="*/ 140 w 140"/>
              <a:gd name="T13" fmla="*/ 24 h 49"/>
              <a:gd name="T14" fmla="*/ 91 w 140"/>
              <a:gd name="T15" fmla="*/ 49 h 49"/>
              <a:gd name="T16" fmla="*/ 91 w 140"/>
              <a:gd name="T17" fmla="*/ 0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0" h="49">
                <a:moveTo>
                  <a:pt x="0" y="16"/>
                </a:moveTo>
                <a:lnTo>
                  <a:pt x="99" y="16"/>
                </a:lnTo>
                <a:lnTo>
                  <a:pt x="99" y="32"/>
                </a:lnTo>
                <a:lnTo>
                  <a:pt x="0" y="32"/>
                </a:lnTo>
                <a:lnTo>
                  <a:pt x="0" y="16"/>
                </a:lnTo>
                <a:close/>
                <a:moveTo>
                  <a:pt x="91" y="0"/>
                </a:moveTo>
                <a:lnTo>
                  <a:pt x="140" y="24"/>
                </a:lnTo>
                <a:lnTo>
                  <a:pt x="91" y="49"/>
                </a:lnTo>
                <a:lnTo>
                  <a:pt x="91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>
              <a:latin typeface="+mn-lt"/>
            </a:endParaRPr>
          </a:p>
        </p:txBody>
      </p:sp>
      <p:sp>
        <p:nvSpPr>
          <p:cNvPr id="85" name="Freeform 7"/>
          <p:cNvSpPr>
            <a:spLocks noEditPoints="1"/>
          </p:cNvSpPr>
          <p:nvPr/>
        </p:nvSpPr>
        <p:spPr bwMode="auto">
          <a:xfrm>
            <a:off x="1475320" y="2353816"/>
            <a:ext cx="1524741" cy="663830"/>
          </a:xfrm>
          <a:custGeom>
            <a:avLst/>
            <a:gdLst>
              <a:gd name="T0" fmla="*/ 0 w 887"/>
              <a:gd name="T1" fmla="*/ 0 h 717"/>
              <a:gd name="T2" fmla="*/ 887 w 887"/>
              <a:gd name="T3" fmla="*/ 0 h 717"/>
              <a:gd name="T4" fmla="*/ 887 w 887"/>
              <a:gd name="T5" fmla="*/ 717 h 717"/>
              <a:gd name="T6" fmla="*/ 0 w 887"/>
              <a:gd name="T7" fmla="*/ 717 h 717"/>
              <a:gd name="T8" fmla="*/ 0 w 887"/>
              <a:gd name="T9" fmla="*/ 0 h 717"/>
              <a:gd name="T10" fmla="*/ 29 w 887"/>
              <a:gd name="T11" fmla="*/ 700 h 717"/>
              <a:gd name="T12" fmla="*/ 13 w 887"/>
              <a:gd name="T13" fmla="*/ 688 h 717"/>
              <a:gd name="T14" fmla="*/ 870 w 887"/>
              <a:gd name="T15" fmla="*/ 688 h 717"/>
              <a:gd name="T16" fmla="*/ 858 w 887"/>
              <a:gd name="T17" fmla="*/ 700 h 717"/>
              <a:gd name="T18" fmla="*/ 858 w 887"/>
              <a:gd name="T19" fmla="*/ 12 h 717"/>
              <a:gd name="T20" fmla="*/ 870 w 887"/>
              <a:gd name="T21" fmla="*/ 28 h 717"/>
              <a:gd name="T22" fmla="*/ 13 w 887"/>
              <a:gd name="T23" fmla="*/ 28 h 717"/>
              <a:gd name="T24" fmla="*/ 29 w 887"/>
              <a:gd name="T25" fmla="*/ 12 h 717"/>
              <a:gd name="T26" fmla="*/ 29 w 887"/>
              <a:gd name="T27" fmla="*/ 700 h 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87" h="717">
                <a:moveTo>
                  <a:pt x="0" y="0"/>
                </a:moveTo>
                <a:lnTo>
                  <a:pt x="887" y="0"/>
                </a:lnTo>
                <a:lnTo>
                  <a:pt x="887" y="717"/>
                </a:lnTo>
                <a:lnTo>
                  <a:pt x="0" y="717"/>
                </a:lnTo>
                <a:lnTo>
                  <a:pt x="0" y="0"/>
                </a:lnTo>
                <a:close/>
                <a:moveTo>
                  <a:pt x="29" y="700"/>
                </a:moveTo>
                <a:lnTo>
                  <a:pt x="13" y="688"/>
                </a:lnTo>
                <a:lnTo>
                  <a:pt x="870" y="688"/>
                </a:lnTo>
                <a:lnTo>
                  <a:pt x="858" y="700"/>
                </a:lnTo>
                <a:lnTo>
                  <a:pt x="858" y="12"/>
                </a:lnTo>
                <a:lnTo>
                  <a:pt x="870" y="28"/>
                </a:lnTo>
                <a:lnTo>
                  <a:pt x="13" y="28"/>
                </a:lnTo>
                <a:lnTo>
                  <a:pt x="29" y="12"/>
                </a:lnTo>
                <a:lnTo>
                  <a:pt x="29" y="70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B05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>
              <a:latin typeface="+mn-lt"/>
            </a:endParaRPr>
          </a:p>
        </p:txBody>
      </p:sp>
      <p:sp>
        <p:nvSpPr>
          <p:cNvPr id="86" name="Rectangle 44"/>
          <p:cNvSpPr>
            <a:spLocks noChangeArrowheads="1"/>
          </p:cNvSpPr>
          <p:nvPr/>
        </p:nvSpPr>
        <p:spPr bwMode="auto">
          <a:xfrm>
            <a:off x="768718" y="2667992"/>
            <a:ext cx="60112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itchFamily="34" charset="0"/>
              </a:rPr>
              <a:t>Landmand</a:t>
            </a:r>
            <a:endParaRPr kumimoji="0" lang="da-D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87" name="Freeform 7"/>
          <p:cNvSpPr>
            <a:spLocks noEditPoints="1"/>
          </p:cNvSpPr>
          <p:nvPr/>
        </p:nvSpPr>
        <p:spPr bwMode="auto">
          <a:xfrm>
            <a:off x="1475321" y="3793976"/>
            <a:ext cx="1529869" cy="366993"/>
          </a:xfrm>
          <a:custGeom>
            <a:avLst/>
            <a:gdLst>
              <a:gd name="T0" fmla="*/ 0 w 887"/>
              <a:gd name="T1" fmla="*/ 0 h 717"/>
              <a:gd name="T2" fmla="*/ 887 w 887"/>
              <a:gd name="T3" fmla="*/ 0 h 717"/>
              <a:gd name="T4" fmla="*/ 887 w 887"/>
              <a:gd name="T5" fmla="*/ 717 h 717"/>
              <a:gd name="T6" fmla="*/ 0 w 887"/>
              <a:gd name="T7" fmla="*/ 717 h 717"/>
              <a:gd name="T8" fmla="*/ 0 w 887"/>
              <a:gd name="T9" fmla="*/ 0 h 717"/>
              <a:gd name="T10" fmla="*/ 29 w 887"/>
              <a:gd name="T11" fmla="*/ 700 h 717"/>
              <a:gd name="T12" fmla="*/ 13 w 887"/>
              <a:gd name="T13" fmla="*/ 688 h 717"/>
              <a:gd name="T14" fmla="*/ 870 w 887"/>
              <a:gd name="T15" fmla="*/ 688 h 717"/>
              <a:gd name="T16" fmla="*/ 858 w 887"/>
              <a:gd name="T17" fmla="*/ 700 h 717"/>
              <a:gd name="T18" fmla="*/ 858 w 887"/>
              <a:gd name="T19" fmla="*/ 12 h 717"/>
              <a:gd name="T20" fmla="*/ 870 w 887"/>
              <a:gd name="T21" fmla="*/ 28 h 717"/>
              <a:gd name="T22" fmla="*/ 13 w 887"/>
              <a:gd name="T23" fmla="*/ 28 h 717"/>
              <a:gd name="T24" fmla="*/ 29 w 887"/>
              <a:gd name="T25" fmla="*/ 12 h 717"/>
              <a:gd name="T26" fmla="*/ 29 w 887"/>
              <a:gd name="T27" fmla="*/ 700 h 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87" h="717">
                <a:moveTo>
                  <a:pt x="0" y="0"/>
                </a:moveTo>
                <a:lnTo>
                  <a:pt x="887" y="0"/>
                </a:lnTo>
                <a:lnTo>
                  <a:pt x="887" y="717"/>
                </a:lnTo>
                <a:lnTo>
                  <a:pt x="0" y="717"/>
                </a:lnTo>
                <a:lnTo>
                  <a:pt x="0" y="0"/>
                </a:lnTo>
                <a:close/>
                <a:moveTo>
                  <a:pt x="29" y="700"/>
                </a:moveTo>
                <a:lnTo>
                  <a:pt x="13" y="688"/>
                </a:lnTo>
                <a:lnTo>
                  <a:pt x="870" y="688"/>
                </a:lnTo>
                <a:lnTo>
                  <a:pt x="858" y="700"/>
                </a:lnTo>
                <a:lnTo>
                  <a:pt x="858" y="12"/>
                </a:lnTo>
                <a:lnTo>
                  <a:pt x="870" y="28"/>
                </a:lnTo>
                <a:lnTo>
                  <a:pt x="13" y="28"/>
                </a:lnTo>
                <a:lnTo>
                  <a:pt x="29" y="12"/>
                </a:lnTo>
                <a:lnTo>
                  <a:pt x="29" y="700"/>
                </a:lnTo>
                <a:close/>
              </a:path>
            </a:pathLst>
          </a:custGeom>
          <a:solidFill>
            <a:srgbClr val="00B050"/>
          </a:solidFill>
          <a:ln w="25400">
            <a:solidFill>
              <a:srgbClr val="00B05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>
              <a:latin typeface="+mn-lt"/>
            </a:endParaRPr>
          </a:p>
        </p:txBody>
      </p:sp>
      <p:sp>
        <p:nvSpPr>
          <p:cNvPr id="88" name="Rectangle 26"/>
          <p:cNvSpPr>
            <a:spLocks noChangeArrowheads="1"/>
          </p:cNvSpPr>
          <p:nvPr/>
        </p:nvSpPr>
        <p:spPr bwMode="auto">
          <a:xfrm>
            <a:off x="1568281" y="3833885"/>
            <a:ext cx="754339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800" dirty="0">
                <a:solidFill>
                  <a:srgbClr val="000000"/>
                </a:solidFill>
                <a:latin typeface="+mn-lt"/>
                <a:cs typeface="Arial" pitchFamily="34" charset="0"/>
              </a:rPr>
              <a:t>Industriaffald</a:t>
            </a:r>
            <a:r>
              <a:rPr kumimoji="0" lang="da-DK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itchFamily="34" charset="0"/>
              </a:rPr>
              <a:t> </a:t>
            </a:r>
            <a:endParaRPr kumimoji="0" lang="da-D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91" name="Rectangle 44"/>
          <p:cNvSpPr>
            <a:spLocks noChangeArrowheads="1"/>
          </p:cNvSpPr>
          <p:nvPr/>
        </p:nvSpPr>
        <p:spPr bwMode="auto">
          <a:xfrm>
            <a:off x="879264" y="3818283"/>
            <a:ext cx="41838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000" b="0" dirty="0">
                <a:solidFill>
                  <a:srgbClr val="000000"/>
                </a:solidFill>
                <a:latin typeface="+mn-lt"/>
                <a:cs typeface="Arial" pitchFamily="34" charset="0"/>
              </a:rPr>
              <a:t>Industri</a:t>
            </a:r>
            <a:endParaRPr kumimoji="0" lang="da-D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92" name="Freeform 30"/>
          <p:cNvSpPr>
            <a:spLocks noEditPoints="1"/>
          </p:cNvSpPr>
          <p:nvPr/>
        </p:nvSpPr>
        <p:spPr bwMode="auto">
          <a:xfrm>
            <a:off x="5751825" y="3276798"/>
            <a:ext cx="222250" cy="77788"/>
          </a:xfrm>
          <a:custGeom>
            <a:avLst/>
            <a:gdLst>
              <a:gd name="T0" fmla="*/ 0 w 140"/>
              <a:gd name="T1" fmla="*/ 16 h 49"/>
              <a:gd name="T2" fmla="*/ 99 w 140"/>
              <a:gd name="T3" fmla="*/ 16 h 49"/>
              <a:gd name="T4" fmla="*/ 99 w 140"/>
              <a:gd name="T5" fmla="*/ 32 h 49"/>
              <a:gd name="T6" fmla="*/ 0 w 140"/>
              <a:gd name="T7" fmla="*/ 32 h 49"/>
              <a:gd name="T8" fmla="*/ 0 w 140"/>
              <a:gd name="T9" fmla="*/ 16 h 49"/>
              <a:gd name="T10" fmla="*/ 91 w 140"/>
              <a:gd name="T11" fmla="*/ 0 h 49"/>
              <a:gd name="T12" fmla="*/ 140 w 140"/>
              <a:gd name="T13" fmla="*/ 24 h 49"/>
              <a:gd name="T14" fmla="*/ 91 w 140"/>
              <a:gd name="T15" fmla="*/ 49 h 49"/>
              <a:gd name="T16" fmla="*/ 91 w 140"/>
              <a:gd name="T17" fmla="*/ 0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0" h="49">
                <a:moveTo>
                  <a:pt x="0" y="16"/>
                </a:moveTo>
                <a:lnTo>
                  <a:pt x="99" y="16"/>
                </a:lnTo>
                <a:lnTo>
                  <a:pt x="99" y="32"/>
                </a:lnTo>
                <a:lnTo>
                  <a:pt x="0" y="32"/>
                </a:lnTo>
                <a:lnTo>
                  <a:pt x="0" y="16"/>
                </a:lnTo>
                <a:close/>
                <a:moveTo>
                  <a:pt x="91" y="0"/>
                </a:moveTo>
                <a:lnTo>
                  <a:pt x="140" y="24"/>
                </a:lnTo>
                <a:lnTo>
                  <a:pt x="91" y="49"/>
                </a:lnTo>
                <a:lnTo>
                  <a:pt x="91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>
              <a:latin typeface="+mn-lt"/>
            </a:endParaRPr>
          </a:p>
        </p:txBody>
      </p:sp>
      <p:grpSp>
        <p:nvGrpSpPr>
          <p:cNvPr id="93" name="Grupp 92"/>
          <p:cNvGrpSpPr/>
          <p:nvPr/>
        </p:nvGrpSpPr>
        <p:grpSpPr>
          <a:xfrm>
            <a:off x="7984073" y="3265809"/>
            <a:ext cx="476250" cy="227013"/>
            <a:chOff x="6354762" y="2653505"/>
            <a:chExt cx="476250" cy="227013"/>
          </a:xfrm>
        </p:grpSpPr>
        <p:sp>
          <p:nvSpPr>
            <p:cNvPr id="94" name="Rectangle 36"/>
            <p:cNvSpPr>
              <a:spLocks noChangeArrowheads="1"/>
            </p:cNvSpPr>
            <p:nvPr/>
          </p:nvSpPr>
          <p:spPr bwMode="auto">
            <a:xfrm>
              <a:off x="6354762" y="2685255"/>
              <a:ext cx="352425" cy="142875"/>
            </a:xfrm>
            <a:prstGeom prst="rect">
              <a:avLst/>
            </a:pr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>
                <a:latin typeface="+mn-lt"/>
              </a:endParaRPr>
            </a:p>
          </p:txBody>
        </p:sp>
        <p:sp>
          <p:nvSpPr>
            <p:cNvPr id="95" name="Freeform 37"/>
            <p:cNvSpPr>
              <a:spLocks noEditPoints="1"/>
            </p:cNvSpPr>
            <p:nvPr/>
          </p:nvSpPr>
          <p:spPr bwMode="auto">
            <a:xfrm>
              <a:off x="6354762" y="2685255"/>
              <a:ext cx="358775" cy="149225"/>
            </a:xfrm>
            <a:custGeom>
              <a:avLst/>
              <a:gdLst>
                <a:gd name="T0" fmla="*/ 0 w 226"/>
                <a:gd name="T1" fmla="*/ 0 h 94"/>
                <a:gd name="T2" fmla="*/ 226 w 226"/>
                <a:gd name="T3" fmla="*/ 0 h 94"/>
                <a:gd name="T4" fmla="*/ 226 w 226"/>
                <a:gd name="T5" fmla="*/ 94 h 94"/>
                <a:gd name="T6" fmla="*/ 0 w 226"/>
                <a:gd name="T7" fmla="*/ 94 h 94"/>
                <a:gd name="T8" fmla="*/ 0 w 226"/>
                <a:gd name="T9" fmla="*/ 0 h 94"/>
                <a:gd name="T10" fmla="*/ 4 w 226"/>
                <a:gd name="T11" fmla="*/ 90 h 94"/>
                <a:gd name="T12" fmla="*/ 0 w 226"/>
                <a:gd name="T13" fmla="*/ 90 h 94"/>
                <a:gd name="T14" fmla="*/ 222 w 226"/>
                <a:gd name="T15" fmla="*/ 90 h 94"/>
                <a:gd name="T16" fmla="*/ 222 w 226"/>
                <a:gd name="T17" fmla="*/ 90 h 94"/>
                <a:gd name="T18" fmla="*/ 222 w 226"/>
                <a:gd name="T19" fmla="*/ 0 h 94"/>
                <a:gd name="T20" fmla="*/ 222 w 226"/>
                <a:gd name="T21" fmla="*/ 4 h 94"/>
                <a:gd name="T22" fmla="*/ 0 w 226"/>
                <a:gd name="T23" fmla="*/ 4 h 94"/>
                <a:gd name="T24" fmla="*/ 4 w 226"/>
                <a:gd name="T25" fmla="*/ 0 h 94"/>
                <a:gd name="T26" fmla="*/ 4 w 226"/>
                <a:gd name="T27" fmla="*/ 9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6" h="94">
                  <a:moveTo>
                    <a:pt x="0" y="0"/>
                  </a:moveTo>
                  <a:lnTo>
                    <a:pt x="226" y="0"/>
                  </a:lnTo>
                  <a:lnTo>
                    <a:pt x="226" y="94"/>
                  </a:lnTo>
                  <a:lnTo>
                    <a:pt x="0" y="94"/>
                  </a:lnTo>
                  <a:lnTo>
                    <a:pt x="0" y="0"/>
                  </a:lnTo>
                  <a:close/>
                  <a:moveTo>
                    <a:pt x="4" y="90"/>
                  </a:moveTo>
                  <a:lnTo>
                    <a:pt x="0" y="90"/>
                  </a:lnTo>
                  <a:lnTo>
                    <a:pt x="222" y="90"/>
                  </a:lnTo>
                  <a:lnTo>
                    <a:pt x="222" y="90"/>
                  </a:lnTo>
                  <a:lnTo>
                    <a:pt x="222" y="0"/>
                  </a:lnTo>
                  <a:lnTo>
                    <a:pt x="222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4" y="90"/>
                  </a:lnTo>
                  <a:close/>
                </a:path>
              </a:pathLst>
            </a:custGeom>
            <a:solidFill>
              <a:srgbClr val="B4B4B4"/>
            </a:solidFill>
            <a:ln w="0">
              <a:solidFill>
                <a:srgbClr val="B4B4B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>
                <a:latin typeface="+mn-lt"/>
              </a:endParaRPr>
            </a:p>
          </p:txBody>
        </p:sp>
        <p:sp>
          <p:nvSpPr>
            <p:cNvPr id="96" name="Rectangle 38"/>
            <p:cNvSpPr>
              <a:spLocks noChangeArrowheads="1"/>
            </p:cNvSpPr>
            <p:nvPr/>
          </p:nvSpPr>
          <p:spPr bwMode="auto">
            <a:xfrm>
              <a:off x="6707187" y="2653505"/>
              <a:ext cx="117475" cy="174625"/>
            </a:xfrm>
            <a:prstGeom prst="rect">
              <a:avLst/>
            </a:pr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>
                <a:latin typeface="+mn-lt"/>
              </a:endParaRPr>
            </a:p>
          </p:txBody>
        </p:sp>
        <p:sp>
          <p:nvSpPr>
            <p:cNvPr id="97" name="Freeform 39"/>
            <p:cNvSpPr>
              <a:spLocks noEditPoints="1"/>
            </p:cNvSpPr>
            <p:nvPr/>
          </p:nvSpPr>
          <p:spPr bwMode="auto">
            <a:xfrm>
              <a:off x="6707187" y="2653505"/>
              <a:ext cx="123825" cy="180975"/>
            </a:xfrm>
            <a:custGeom>
              <a:avLst/>
              <a:gdLst>
                <a:gd name="T0" fmla="*/ 0 w 78"/>
                <a:gd name="T1" fmla="*/ 0 h 114"/>
                <a:gd name="T2" fmla="*/ 78 w 78"/>
                <a:gd name="T3" fmla="*/ 0 h 114"/>
                <a:gd name="T4" fmla="*/ 78 w 78"/>
                <a:gd name="T5" fmla="*/ 114 h 114"/>
                <a:gd name="T6" fmla="*/ 0 w 78"/>
                <a:gd name="T7" fmla="*/ 114 h 114"/>
                <a:gd name="T8" fmla="*/ 0 w 78"/>
                <a:gd name="T9" fmla="*/ 0 h 114"/>
                <a:gd name="T10" fmla="*/ 4 w 78"/>
                <a:gd name="T11" fmla="*/ 110 h 114"/>
                <a:gd name="T12" fmla="*/ 0 w 78"/>
                <a:gd name="T13" fmla="*/ 110 h 114"/>
                <a:gd name="T14" fmla="*/ 74 w 78"/>
                <a:gd name="T15" fmla="*/ 110 h 114"/>
                <a:gd name="T16" fmla="*/ 74 w 78"/>
                <a:gd name="T17" fmla="*/ 110 h 114"/>
                <a:gd name="T18" fmla="*/ 74 w 78"/>
                <a:gd name="T19" fmla="*/ 0 h 114"/>
                <a:gd name="T20" fmla="*/ 74 w 78"/>
                <a:gd name="T21" fmla="*/ 4 h 114"/>
                <a:gd name="T22" fmla="*/ 0 w 78"/>
                <a:gd name="T23" fmla="*/ 4 h 114"/>
                <a:gd name="T24" fmla="*/ 4 w 78"/>
                <a:gd name="T25" fmla="*/ 0 h 114"/>
                <a:gd name="T26" fmla="*/ 4 w 78"/>
                <a:gd name="T27" fmla="*/ 11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8" h="114">
                  <a:moveTo>
                    <a:pt x="0" y="0"/>
                  </a:moveTo>
                  <a:lnTo>
                    <a:pt x="78" y="0"/>
                  </a:lnTo>
                  <a:lnTo>
                    <a:pt x="78" y="114"/>
                  </a:lnTo>
                  <a:lnTo>
                    <a:pt x="0" y="114"/>
                  </a:lnTo>
                  <a:lnTo>
                    <a:pt x="0" y="0"/>
                  </a:lnTo>
                  <a:close/>
                  <a:moveTo>
                    <a:pt x="4" y="110"/>
                  </a:moveTo>
                  <a:lnTo>
                    <a:pt x="0" y="110"/>
                  </a:lnTo>
                  <a:lnTo>
                    <a:pt x="74" y="110"/>
                  </a:lnTo>
                  <a:lnTo>
                    <a:pt x="74" y="110"/>
                  </a:lnTo>
                  <a:lnTo>
                    <a:pt x="74" y="0"/>
                  </a:lnTo>
                  <a:lnTo>
                    <a:pt x="74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4" y="110"/>
                  </a:lnTo>
                  <a:close/>
                </a:path>
              </a:pathLst>
            </a:custGeom>
            <a:solidFill>
              <a:srgbClr val="B4B4B4"/>
            </a:solidFill>
            <a:ln w="0">
              <a:solidFill>
                <a:srgbClr val="B4B4B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>
                <a:latin typeface="+mn-lt"/>
              </a:endParaRPr>
            </a:p>
          </p:txBody>
        </p:sp>
        <p:sp>
          <p:nvSpPr>
            <p:cNvPr id="98" name="Freeform 40"/>
            <p:cNvSpPr>
              <a:spLocks/>
            </p:cNvSpPr>
            <p:nvPr/>
          </p:nvSpPr>
          <p:spPr bwMode="auto">
            <a:xfrm>
              <a:off x="6394450" y="2802730"/>
              <a:ext cx="77788" cy="71438"/>
            </a:xfrm>
            <a:custGeom>
              <a:avLst/>
              <a:gdLst>
                <a:gd name="T0" fmla="*/ 0 w 49"/>
                <a:gd name="T1" fmla="*/ 24 h 45"/>
                <a:gd name="T2" fmla="*/ 4 w 49"/>
                <a:gd name="T3" fmla="*/ 12 h 45"/>
                <a:gd name="T4" fmla="*/ 8 w 49"/>
                <a:gd name="T5" fmla="*/ 8 h 45"/>
                <a:gd name="T6" fmla="*/ 24 w 49"/>
                <a:gd name="T7" fmla="*/ 0 h 45"/>
                <a:gd name="T8" fmla="*/ 24 w 49"/>
                <a:gd name="T9" fmla="*/ 0 h 45"/>
                <a:gd name="T10" fmla="*/ 24 w 49"/>
                <a:gd name="T11" fmla="*/ 0 h 45"/>
                <a:gd name="T12" fmla="*/ 41 w 49"/>
                <a:gd name="T13" fmla="*/ 8 h 45"/>
                <a:gd name="T14" fmla="*/ 49 w 49"/>
                <a:gd name="T15" fmla="*/ 12 h 45"/>
                <a:gd name="T16" fmla="*/ 49 w 49"/>
                <a:gd name="T17" fmla="*/ 24 h 45"/>
                <a:gd name="T18" fmla="*/ 49 w 49"/>
                <a:gd name="T19" fmla="*/ 24 h 45"/>
                <a:gd name="T20" fmla="*/ 49 w 49"/>
                <a:gd name="T21" fmla="*/ 24 h 45"/>
                <a:gd name="T22" fmla="*/ 49 w 49"/>
                <a:gd name="T23" fmla="*/ 33 h 45"/>
                <a:gd name="T24" fmla="*/ 41 w 49"/>
                <a:gd name="T25" fmla="*/ 37 h 45"/>
                <a:gd name="T26" fmla="*/ 24 w 49"/>
                <a:gd name="T27" fmla="*/ 45 h 45"/>
                <a:gd name="T28" fmla="*/ 24 w 49"/>
                <a:gd name="T29" fmla="*/ 45 h 45"/>
                <a:gd name="T30" fmla="*/ 24 w 49"/>
                <a:gd name="T31" fmla="*/ 45 h 45"/>
                <a:gd name="T32" fmla="*/ 8 w 49"/>
                <a:gd name="T33" fmla="*/ 37 h 45"/>
                <a:gd name="T34" fmla="*/ 4 w 49"/>
                <a:gd name="T35" fmla="*/ 33 h 45"/>
                <a:gd name="T36" fmla="*/ 0 w 49"/>
                <a:gd name="T37" fmla="*/ 24 h 45"/>
                <a:gd name="T38" fmla="*/ 0 w 49"/>
                <a:gd name="T39" fmla="*/ 24 h 45"/>
                <a:gd name="T40" fmla="*/ 0 w 49"/>
                <a:gd name="T41" fmla="*/ 24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9" h="45">
                  <a:moveTo>
                    <a:pt x="0" y="24"/>
                  </a:moveTo>
                  <a:lnTo>
                    <a:pt x="4" y="12"/>
                  </a:lnTo>
                  <a:lnTo>
                    <a:pt x="8" y="8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41" y="8"/>
                  </a:lnTo>
                  <a:lnTo>
                    <a:pt x="49" y="12"/>
                  </a:lnTo>
                  <a:lnTo>
                    <a:pt x="49" y="24"/>
                  </a:lnTo>
                  <a:lnTo>
                    <a:pt x="49" y="24"/>
                  </a:lnTo>
                  <a:lnTo>
                    <a:pt x="49" y="24"/>
                  </a:lnTo>
                  <a:lnTo>
                    <a:pt x="49" y="33"/>
                  </a:lnTo>
                  <a:lnTo>
                    <a:pt x="41" y="37"/>
                  </a:lnTo>
                  <a:lnTo>
                    <a:pt x="24" y="45"/>
                  </a:lnTo>
                  <a:lnTo>
                    <a:pt x="24" y="45"/>
                  </a:lnTo>
                  <a:lnTo>
                    <a:pt x="24" y="45"/>
                  </a:lnTo>
                  <a:lnTo>
                    <a:pt x="8" y="37"/>
                  </a:lnTo>
                  <a:lnTo>
                    <a:pt x="4" y="33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>
                <a:latin typeface="+mn-lt"/>
              </a:endParaRPr>
            </a:p>
          </p:txBody>
        </p:sp>
        <p:sp>
          <p:nvSpPr>
            <p:cNvPr id="99" name="Freeform 41"/>
            <p:cNvSpPr>
              <a:spLocks noEditPoints="1"/>
            </p:cNvSpPr>
            <p:nvPr/>
          </p:nvSpPr>
          <p:spPr bwMode="auto">
            <a:xfrm>
              <a:off x="6394450" y="2802730"/>
              <a:ext cx="84138" cy="77788"/>
            </a:xfrm>
            <a:custGeom>
              <a:avLst/>
              <a:gdLst>
                <a:gd name="T0" fmla="*/ 0 w 53"/>
                <a:gd name="T1" fmla="*/ 20 h 49"/>
                <a:gd name="T2" fmla="*/ 0 w 53"/>
                <a:gd name="T3" fmla="*/ 12 h 49"/>
                <a:gd name="T4" fmla="*/ 8 w 53"/>
                <a:gd name="T5" fmla="*/ 4 h 49"/>
                <a:gd name="T6" fmla="*/ 16 w 53"/>
                <a:gd name="T7" fmla="*/ 0 h 49"/>
                <a:gd name="T8" fmla="*/ 24 w 53"/>
                <a:gd name="T9" fmla="*/ 0 h 49"/>
                <a:gd name="T10" fmla="*/ 37 w 53"/>
                <a:gd name="T11" fmla="*/ 0 h 49"/>
                <a:gd name="T12" fmla="*/ 45 w 53"/>
                <a:gd name="T13" fmla="*/ 4 h 49"/>
                <a:gd name="T14" fmla="*/ 49 w 53"/>
                <a:gd name="T15" fmla="*/ 12 h 49"/>
                <a:gd name="T16" fmla="*/ 53 w 53"/>
                <a:gd name="T17" fmla="*/ 24 h 49"/>
                <a:gd name="T18" fmla="*/ 49 w 53"/>
                <a:gd name="T19" fmla="*/ 33 h 49"/>
                <a:gd name="T20" fmla="*/ 45 w 53"/>
                <a:gd name="T21" fmla="*/ 41 h 49"/>
                <a:gd name="T22" fmla="*/ 33 w 53"/>
                <a:gd name="T23" fmla="*/ 45 h 49"/>
                <a:gd name="T24" fmla="*/ 24 w 53"/>
                <a:gd name="T25" fmla="*/ 49 h 49"/>
                <a:gd name="T26" fmla="*/ 12 w 53"/>
                <a:gd name="T27" fmla="*/ 45 h 49"/>
                <a:gd name="T28" fmla="*/ 4 w 53"/>
                <a:gd name="T29" fmla="*/ 41 h 49"/>
                <a:gd name="T30" fmla="*/ 0 w 53"/>
                <a:gd name="T31" fmla="*/ 33 h 49"/>
                <a:gd name="T32" fmla="*/ 4 w 53"/>
                <a:gd name="T33" fmla="*/ 33 h 49"/>
                <a:gd name="T34" fmla="*/ 8 w 53"/>
                <a:gd name="T35" fmla="*/ 37 h 49"/>
                <a:gd name="T36" fmla="*/ 16 w 53"/>
                <a:gd name="T37" fmla="*/ 41 h 49"/>
                <a:gd name="T38" fmla="*/ 24 w 53"/>
                <a:gd name="T39" fmla="*/ 45 h 49"/>
                <a:gd name="T40" fmla="*/ 33 w 53"/>
                <a:gd name="T41" fmla="*/ 41 h 49"/>
                <a:gd name="T42" fmla="*/ 41 w 53"/>
                <a:gd name="T43" fmla="*/ 37 h 49"/>
                <a:gd name="T44" fmla="*/ 45 w 53"/>
                <a:gd name="T45" fmla="*/ 29 h 49"/>
                <a:gd name="T46" fmla="*/ 49 w 53"/>
                <a:gd name="T47" fmla="*/ 20 h 49"/>
                <a:gd name="T48" fmla="*/ 45 w 53"/>
                <a:gd name="T49" fmla="*/ 16 h 49"/>
                <a:gd name="T50" fmla="*/ 41 w 53"/>
                <a:gd name="T51" fmla="*/ 8 h 49"/>
                <a:gd name="T52" fmla="*/ 33 w 53"/>
                <a:gd name="T53" fmla="*/ 4 h 49"/>
                <a:gd name="T54" fmla="*/ 24 w 53"/>
                <a:gd name="T55" fmla="*/ 4 h 49"/>
                <a:gd name="T56" fmla="*/ 16 w 53"/>
                <a:gd name="T57" fmla="*/ 4 h 49"/>
                <a:gd name="T58" fmla="*/ 8 w 53"/>
                <a:gd name="T59" fmla="*/ 8 h 49"/>
                <a:gd name="T60" fmla="*/ 4 w 53"/>
                <a:gd name="T61" fmla="*/ 16 h 49"/>
                <a:gd name="T62" fmla="*/ 4 w 53"/>
                <a:gd name="T63" fmla="*/ 24 h 49"/>
                <a:gd name="T64" fmla="*/ 4 w 53"/>
                <a:gd name="T65" fmla="*/ 3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3" h="49">
                  <a:moveTo>
                    <a:pt x="0" y="24"/>
                  </a:moveTo>
                  <a:lnTo>
                    <a:pt x="0" y="2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4"/>
                  </a:lnTo>
                  <a:lnTo>
                    <a:pt x="8" y="4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33" y="0"/>
                  </a:lnTo>
                  <a:lnTo>
                    <a:pt x="37" y="0"/>
                  </a:lnTo>
                  <a:lnTo>
                    <a:pt x="45" y="4"/>
                  </a:lnTo>
                  <a:lnTo>
                    <a:pt x="45" y="4"/>
                  </a:lnTo>
                  <a:lnTo>
                    <a:pt x="49" y="12"/>
                  </a:lnTo>
                  <a:lnTo>
                    <a:pt x="49" y="12"/>
                  </a:lnTo>
                  <a:lnTo>
                    <a:pt x="53" y="20"/>
                  </a:lnTo>
                  <a:lnTo>
                    <a:pt x="53" y="24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5" y="41"/>
                  </a:lnTo>
                  <a:lnTo>
                    <a:pt x="45" y="41"/>
                  </a:lnTo>
                  <a:lnTo>
                    <a:pt x="37" y="45"/>
                  </a:lnTo>
                  <a:lnTo>
                    <a:pt x="33" y="45"/>
                  </a:lnTo>
                  <a:lnTo>
                    <a:pt x="24" y="49"/>
                  </a:lnTo>
                  <a:lnTo>
                    <a:pt x="24" y="49"/>
                  </a:lnTo>
                  <a:lnTo>
                    <a:pt x="16" y="45"/>
                  </a:lnTo>
                  <a:lnTo>
                    <a:pt x="12" y="45"/>
                  </a:lnTo>
                  <a:lnTo>
                    <a:pt x="8" y="41"/>
                  </a:lnTo>
                  <a:lnTo>
                    <a:pt x="4" y="41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0" y="24"/>
                  </a:lnTo>
                  <a:close/>
                  <a:moveTo>
                    <a:pt x="4" y="33"/>
                  </a:moveTo>
                  <a:lnTo>
                    <a:pt x="4" y="29"/>
                  </a:lnTo>
                  <a:lnTo>
                    <a:pt x="8" y="37"/>
                  </a:lnTo>
                  <a:lnTo>
                    <a:pt x="8" y="37"/>
                  </a:lnTo>
                  <a:lnTo>
                    <a:pt x="16" y="41"/>
                  </a:lnTo>
                  <a:lnTo>
                    <a:pt x="16" y="41"/>
                  </a:lnTo>
                  <a:lnTo>
                    <a:pt x="24" y="45"/>
                  </a:lnTo>
                  <a:lnTo>
                    <a:pt x="24" y="45"/>
                  </a:lnTo>
                  <a:lnTo>
                    <a:pt x="33" y="41"/>
                  </a:lnTo>
                  <a:lnTo>
                    <a:pt x="33" y="41"/>
                  </a:lnTo>
                  <a:lnTo>
                    <a:pt x="41" y="37"/>
                  </a:lnTo>
                  <a:lnTo>
                    <a:pt x="41" y="37"/>
                  </a:lnTo>
                  <a:lnTo>
                    <a:pt x="45" y="29"/>
                  </a:lnTo>
                  <a:lnTo>
                    <a:pt x="45" y="33"/>
                  </a:lnTo>
                  <a:lnTo>
                    <a:pt x="49" y="20"/>
                  </a:lnTo>
                  <a:lnTo>
                    <a:pt x="49" y="24"/>
                  </a:lnTo>
                  <a:lnTo>
                    <a:pt x="45" y="16"/>
                  </a:lnTo>
                  <a:lnTo>
                    <a:pt x="45" y="16"/>
                  </a:lnTo>
                  <a:lnTo>
                    <a:pt x="41" y="8"/>
                  </a:lnTo>
                  <a:lnTo>
                    <a:pt x="41" y="8"/>
                  </a:lnTo>
                  <a:lnTo>
                    <a:pt x="33" y="4"/>
                  </a:lnTo>
                  <a:lnTo>
                    <a:pt x="33" y="4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8" y="8"/>
                  </a:lnTo>
                  <a:lnTo>
                    <a:pt x="8" y="8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4" y="24"/>
                  </a:lnTo>
                  <a:lnTo>
                    <a:pt x="4" y="20"/>
                  </a:lnTo>
                  <a:lnTo>
                    <a:pt x="4" y="33"/>
                  </a:lnTo>
                  <a:close/>
                </a:path>
              </a:pathLst>
            </a:custGeom>
            <a:solidFill>
              <a:srgbClr val="B4B4B4"/>
            </a:solidFill>
            <a:ln w="0">
              <a:solidFill>
                <a:srgbClr val="B4B4B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>
                <a:latin typeface="+mn-lt"/>
              </a:endParaRPr>
            </a:p>
          </p:txBody>
        </p:sp>
        <p:sp>
          <p:nvSpPr>
            <p:cNvPr id="100" name="Freeform 42"/>
            <p:cNvSpPr>
              <a:spLocks/>
            </p:cNvSpPr>
            <p:nvPr/>
          </p:nvSpPr>
          <p:spPr bwMode="auto">
            <a:xfrm>
              <a:off x="6707187" y="2802730"/>
              <a:ext cx="77788" cy="71438"/>
            </a:xfrm>
            <a:custGeom>
              <a:avLst/>
              <a:gdLst>
                <a:gd name="T0" fmla="*/ 0 w 49"/>
                <a:gd name="T1" fmla="*/ 24 h 45"/>
                <a:gd name="T2" fmla="*/ 4 w 49"/>
                <a:gd name="T3" fmla="*/ 12 h 45"/>
                <a:gd name="T4" fmla="*/ 8 w 49"/>
                <a:gd name="T5" fmla="*/ 8 h 45"/>
                <a:gd name="T6" fmla="*/ 24 w 49"/>
                <a:gd name="T7" fmla="*/ 0 h 45"/>
                <a:gd name="T8" fmla="*/ 24 w 49"/>
                <a:gd name="T9" fmla="*/ 0 h 45"/>
                <a:gd name="T10" fmla="*/ 24 w 49"/>
                <a:gd name="T11" fmla="*/ 0 h 45"/>
                <a:gd name="T12" fmla="*/ 41 w 49"/>
                <a:gd name="T13" fmla="*/ 8 h 45"/>
                <a:gd name="T14" fmla="*/ 49 w 49"/>
                <a:gd name="T15" fmla="*/ 12 h 45"/>
                <a:gd name="T16" fmla="*/ 49 w 49"/>
                <a:gd name="T17" fmla="*/ 24 h 45"/>
                <a:gd name="T18" fmla="*/ 49 w 49"/>
                <a:gd name="T19" fmla="*/ 24 h 45"/>
                <a:gd name="T20" fmla="*/ 49 w 49"/>
                <a:gd name="T21" fmla="*/ 24 h 45"/>
                <a:gd name="T22" fmla="*/ 49 w 49"/>
                <a:gd name="T23" fmla="*/ 33 h 45"/>
                <a:gd name="T24" fmla="*/ 41 w 49"/>
                <a:gd name="T25" fmla="*/ 37 h 45"/>
                <a:gd name="T26" fmla="*/ 24 w 49"/>
                <a:gd name="T27" fmla="*/ 45 h 45"/>
                <a:gd name="T28" fmla="*/ 24 w 49"/>
                <a:gd name="T29" fmla="*/ 45 h 45"/>
                <a:gd name="T30" fmla="*/ 24 w 49"/>
                <a:gd name="T31" fmla="*/ 45 h 45"/>
                <a:gd name="T32" fmla="*/ 8 w 49"/>
                <a:gd name="T33" fmla="*/ 37 h 45"/>
                <a:gd name="T34" fmla="*/ 4 w 49"/>
                <a:gd name="T35" fmla="*/ 33 h 45"/>
                <a:gd name="T36" fmla="*/ 0 w 49"/>
                <a:gd name="T37" fmla="*/ 24 h 45"/>
                <a:gd name="T38" fmla="*/ 0 w 49"/>
                <a:gd name="T39" fmla="*/ 24 h 45"/>
                <a:gd name="T40" fmla="*/ 0 w 49"/>
                <a:gd name="T41" fmla="*/ 24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9" h="45">
                  <a:moveTo>
                    <a:pt x="0" y="24"/>
                  </a:moveTo>
                  <a:lnTo>
                    <a:pt x="4" y="12"/>
                  </a:lnTo>
                  <a:lnTo>
                    <a:pt x="8" y="8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41" y="8"/>
                  </a:lnTo>
                  <a:lnTo>
                    <a:pt x="49" y="12"/>
                  </a:lnTo>
                  <a:lnTo>
                    <a:pt x="49" y="24"/>
                  </a:lnTo>
                  <a:lnTo>
                    <a:pt x="49" y="24"/>
                  </a:lnTo>
                  <a:lnTo>
                    <a:pt x="49" y="24"/>
                  </a:lnTo>
                  <a:lnTo>
                    <a:pt x="49" y="33"/>
                  </a:lnTo>
                  <a:lnTo>
                    <a:pt x="41" y="37"/>
                  </a:lnTo>
                  <a:lnTo>
                    <a:pt x="24" y="45"/>
                  </a:lnTo>
                  <a:lnTo>
                    <a:pt x="24" y="45"/>
                  </a:lnTo>
                  <a:lnTo>
                    <a:pt x="24" y="45"/>
                  </a:lnTo>
                  <a:lnTo>
                    <a:pt x="8" y="37"/>
                  </a:lnTo>
                  <a:lnTo>
                    <a:pt x="4" y="33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>
                <a:latin typeface="+mn-lt"/>
              </a:endParaRPr>
            </a:p>
          </p:txBody>
        </p:sp>
        <p:sp>
          <p:nvSpPr>
            <p:cNvPr id="101" name="Freeform 43"/>
            <p:cNvSpPr>
              <a:spLocks noEditPoints="1"/>
            </p:cNvSpPr>
            <p:nvPr/>
          </p:nvSpPr>
          <p:spPr bwMode="auto">
            <a:xfrm>
              <a:off x="6707187" y="2802730"/>
              <a:ext cx="84138" cy="77788"/>
            </a:xfrm>
            <a:custGeom>
              <a:avLst/>
              <a:gdLst>
                <a:gd name="T0" fmla="*/ 0 w 53"/>
                <a:gd name="T1" fmla="*/ 20 h 49"/>
                <a:gd name="T2" fmla="*/ 0 w 53"/>
                <a:gd name="T3" fmla="*/ 12 h 49"/>
                <a:gd name="T4" fmla="*/ 8 w 53"/>
                <a:gd name="T5" fmla="*/ 4 h 49"/>
                <a:gd name="T6" fmla="*/ 16 w 53"/>
                <a:gd name="T7" fmla="*/ 0 h 49"/>
                <a:gd name="T8" fmla="*/ 24 w 53"/>
                <a:gd name="T9" fmla="*/ 0 h 49"/>
                <a:gd name="T10" fmla="*/ 37 w 53"/>
                <a:gd name="T11" fmla="*/ 0 h 49"/>
                <a:gd name="T12" fmla="*/ 45 w 53"/>
                <a:gd name="T13" fmla="*/ 4 h 49"/>
                <a:gd name="T14" fmla="*/ 49 w 53"/>
                <a:gd name="T15" fmla="*/ 12 h 49"/>
                <a:gd name="T16" fmla="*/ 53 w 53"/>
                <a:gd name="T17" fmla="*/ 24 h 49"/>
                <a:gd name="T18" fmla="*/ 49 w 53"/>
                <a:gd name="T19" fmla="*/ 33 h 49"/>
                <a:gd name="T20" fmla="*/ 45 w 53"/>
                <a:gd name="T21" fmla="*/ 41 h 49"/>
                <a:gd name="T22" fmla="*/ 33 w 53"/>
                <a:gd name="T23" fmla="*/ 45 h 49"/>
                <a:gd name="T24" fmla="*/ 24 w 53"/>
                <a:gd name="T25" fmla="*/ 49 h 49"/>
                <a:gd name="T26" fmla="*/ 12 w 53"/>
                <a:gd name="T27" fmla="*/ 45 h 49"/>
                <a:gd name="T28" fmla="*/ 4 w 53"/>
                <a:gd name="T29" fmla="*/ 41 h 49"/>
                <a:gd name="T30" fmla="*/ 0 w 53"/>
                <a:gd name="T31" fmla="*/ 33 h 49"/>
                <a:gd name="T32" fmla="*/ 4 w 53"/>
                <a:gd name="T33" fmla="*/ 33 h 49"/>
                <a:gd name="T34" fmla="*/ 8 w 53"/>
                <a:gd name="T35" fmla="*/ 37 h 49"/>
                <a:gd name="T36" fmla="*/ 16 w 53"/>
                <a:gd name="T37" fmla="*/ 41 h 49"/>
                <a:gd name="T38" fmla="*/ 24 w 53"/>
                <a:gd name="T39" fmla="*/ 45 h 49"/>
                <a:gd name="T40" fmla="*/ 33 w 53"/>
                <a:gd name="T41" fmla="*/ 41 h 49"/>
                <a:gd name="T42" fmla="*/ 41 w 53"/>
                <a:gd name="T43" fmla="*/ 37 h 49"/>
                <a:gd name="T44" fmla="*/ 45 w 53"/>
                <a:gd name="T45" fmla="*/ 29 h 49"/>
                <a:gd name="T46" fmla="*/ 49 w 53"/>
                <a:gd name="T47" fmla="*/ 20 h 49"/>
                <a:gd name="T48" fmla="*/ 45 w 53"/>
                <a:gd name="T49" fmla="*/ 16 h 49"/>
                <a:gd name="T50" fmla="*/ 41 w 53"/>
                <a:gd name="T51" fmla="*/ 8 h 49"/>
                <a:gd name="T52" fmla="*/ 33 w 53"/>
                <a:gd name="T53" fmla="*/ 4 h 49"/>
                <a:gd name="T54" fmla="*/ 24 w 53"/>
                <a:gd name="T55" fmla="*/ 4 h 49"/>
                <a:gd name="T56" fmla="*/ 16 w 53"/>
                <a:gd name="T57" fmla="*/ 4 h 49"/>
                <a:gd name="T58" fmla="*/ 8 w 53"/>
                <a:gd name="T59" fmla="*/ 8 h 49"/>
                <a:gd name="T60" fmla="*/ 4 w 53"/>
                <a:gd name="T61" fmla="*/ 16 h 49"/>
                <a:gd name="T62" fmla="*/ 4 w 53"/>
                <a:gd name="T63" fmla="*/ 24 h 49"/>
                <a:gd name="T64" fmla="*/ 4 w 53"/>
                <a:gd name="T65" fmla="*/ 3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3" h="49">
                  <a:moveTo>
                    <a:pt x="0" y="24"/>
                  </a:moveTo>
                  <a:lnTo>
                    <a:pt x="0" y="2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4"/>
                  </a:lnTo>
                  <a:lnTo>
                    <a:pt x="8" y="4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33" y="0"/>
                  </a:lnTo>
                  <a:lnTo>
                    <a:pt x="37" y="0"/>
                  </a:lnTo>
                  <a:lnTo>
                    <a:pt x="45" y="4"/>
                  </a:lnTo>
                  <a:lnTo>
                    <a:pt x="45" y="4"/>
                  </a:lnTo>
                  <a:lnTo>
                    <a:pt x="49" y="12"/>
                  </a:lnTo>
                  <a:lnTo>
                    <a:pt x="49" y="12"/>
                  </a:lnTo>
                  <a:lnTo>
                    <a:pt x="53" y="20"/>
                  </a:lnTo>
                  <a:lnTo>
                    <a:pt x="53" y="24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5" y="41"/>
                  </a:lnTo>
                  <a:lnTo>
                    <a:pt x="45" y="41"/>
                  </a:lnTo>
                  <a:lnTo>
                    <a:pt x="37" y="45"/>
                  </a:lnTo>
                  <a:lnTo>
                    <a:pt x="33" y="45"/>
                  </a:lnTo>
                  <a:lnTo>
                    <a:pt x="24" y="49"/>
                  </a:lnTo>
                  <a:lnTo>
                    <a:pt x="24" y="49"/>
                  </a:lnTo>
                  <a:lnTo>
                    <a:pt x="16" y="45"/>
                  </a:lnTo>
                  <a:lnTo>
                    <a:pt x="12" y="45"/>
                  </a:lnTo>
                  <a:lnTo>
                    <a:pt x="8" y="41"/>
                  </a:lnTo>
                  <a:lnTo>
                    <a:pt x="4" y="41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0" y="24"/>
                  </a:lnTo>
                  <a:close/>
                  <a:moveTo>
                    <a:pt x="4" y="33"/>
                  </a:moveTo>
                  <a:lnTo>
                    <a:pt x="4" y="29"/>
                  </a:lnTo>
                  <a:lnTo>
                    <a:pt x="8" y="37"/>
                  </a:lnTo>
                  <a:lnTo>
                    <a:pt x="8" y="37"/>
                  </a:lnTo>
                  <a:lnTo>
                    <a:pt x="16" y="41"/>
                  </a:lnTo>
                  <a:lnTo>
                    <a:pt x="16" y="41"/>
                  </a:lnTo>
                  <a:lnTo>
                    <a:pt x="24" y="45"/>
                  </a:lnTo>
                  <a:lnTo>
                    <a:pt x="24" y="45"/>
                  </a:lnTo>
                  <a:lnTo>
                    <a:pt x="33" y="41"/>
                  </a:lnTo>
                  <a:lnTo>
                    <a:pt x="33" y="41"/>
                  </a:lnTo>
                  <a:lnTo>
                    <a:pt x="41" y="37"/>
                  </a:lnTo>
                  <a:lnTo>
                    <a:pt x="41" y="37"/>
                  </a:lnTo>
                  <a:lnTo>
                    <a:pt x="45" y="29"/>
                  </a:lnTo>
                  <a:lnTo>
                    <a:pt x="45" y="33"/>
                  </a:lnTo>
                  <a:lnTo>
                    <a:pt x="49" y="20"/>
                  </a:lnTo>
                  <a:lnTo>
                    <a:pt x="49" y="24"/>
                  </a:lnTo>
                  <a:lnTo>
                    <a:pt x="45" y="16"/>
                  </a:lnTo>
                  <a:lnTo>
                    <a:pt x="45" y="16"/>
                  </a:lnTo>
                  <a:lnTo>
                    <a:pt x="41" y="8"/>
                  </a:lnTo>
                  <a:lnTo>
                    <a:pt x="41" y="8"/>
                  </a:lnTo>
                  <a:lnTo>
                    <a:pt x="33" y="4"/>
                  </a:lnTo>
                  <a:lnTo>
                    <a:pt x="33" y="4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8" y="8"/>
                  </a:lnTo>
                  <a:lnTo>
                    <a:pt x="8" y="8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4" y="24"/>
                  </a:lnTo>
                  <a:lnTo>
                    <a:pt x="4" y="20"/>
                  </a:lnTo>
                  <a:lnTo>
                    <a:pt x="4" y="33"/>
                  </a:lnTo>
                  <a:close/>
                </a:path>
              </a:pathLst>
            </a:custGeom>
            <a:solidFill>
              <a:srgbClr val="B4B4B4"/>
            </a:solidFill>
            <a:ln w="0">
              <a:solidFill>
                <a:srgbClr val="B4B4B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>
                <a:latin typeface="+mn-lt"/>
              </a:endParaRPr>
            </a:p>
          </p:txBody>
        </p:sp>
      </p:grpSp>
      <p:sp>
        <p:nvSpPr>
          <p:cNvPr id="106" name="Freeform 30"/>
          <p:cNvSpPr>
            <a:spLocks noEditPoints="1"/>
          </p:cNvSpPr>
          <p:nvPr/>
        </p:nvSpPr>
        <p:spPr bwMode="auto">
          <a:xfrm>
            <a:off x="3171424" y="3783063"/>
            <a:ext cx="222250" cy="77788"/>
          </a:xfrm>
          <a:custGeom>
            <a:avLst/>
            <a:gdLst>
              <a:gd name="T0" fmla="*/ 0 w 140"/>
              <a:gd name="T1" fmla="*/ 16 h 49"/>
              <a:gd name="T2" fmla="*/ 99 w 140"/>
              <a:gd name="T3" fmla="*/ 16 h 49"/>
              <a:gd name="T4" fmla="*/ 99 w 140"/>
              <a:gd name="T5" fmla="*/ 32 h 49"/>
              <a:gd name="T6" fmla="*/ 0 w 140"/>
              <a:gd name="T7" fmla="*/ 32 h 49"/>
              <a:gd name="T8" fmla="*/ 0 w 140"/>
              <a:gd name="T9" fmla="*/ 16 h 49"/>
              <a:gd name="T10" fmla="*/ 91 w 140"/>
              <a:gd name="T11" fmla="*/ 0 h 49"/>
              <a:gd name="T12" fmla="*/ 140 w 140"/>
              <a:gd name="T13" fmla="*/ 24 h 49"/>
              <a:gd name="T14" fmla="*/ 91 w 140"/>
              <a:gd name="T15" fmla="*/ 49 h 49"/>
              <a:gd name="T16" fmla="*/ 91 w 140"/>
              <a:gd name="T17" fmla="*/ 0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0" h="49">
                <a:moveTo>
                  <a:pt x="0" y="16"/>
                </a:moveTo>
                <a:lnTo>
                  <a:pt x="99" y="16"/>
                </a:lnTo>
                <a:lnTo>
                  <a:pt x="99" y="32"/>
                </a:lnTo>
                <a:lnTo>
                  <a:pt x="0" y="32"/>
                </a:lnTo>
                <a:lnTo>
                  <a:pt x="0" y="16"/>
                </a:lnTo>
                <a:close/>
                <a:moveTo>
                  <a:pt x="91" y="0"/>
                </a:moveTo>
                <a:lnTo>
                  <a:pt x="140" y="24"/>
                </a:lnTo>
                <a:lnTo>
                  <a:pt x="91" y="49"/>
                </a:lnTo>
                <a:lnTo>
                  <a:pt x="91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>
              <a:latin typeface="+mn-lt"/>
            </a:endParaRPr>
          </a:p>
        </p:txBody>
      </p:sp>
      <p:sp>
        <p:nvSpPr>
          <p:cNvPr id="103" name="Freeform 7"/>
          <p:cNvSpPr>
            <a:spLocks noEditPoints="1"/>
          </p:cNvSpPr>
          <p:nvPr/>
        </p:nvSpPr>
        <p:spPr bwMode="auto">
          <a:xfrm>
            <a:off x="1475323" y="3096282"/>
            <a:ext cx="1524738" cy="597580"/>
          </a:xfrm>
          <a:custGeom>
            <a:avLst/>
            <a:gdLst>
              <a:gd name="T0" fmla="*/ 0 w 887"/>
              <a:gd name="T1" fmla="*/ 0 h 717"/>
              <a:gd name="T2" fmla="*/ 887 w 887"/>
              <a:gd name="T3" fmla="*/ 0 h 717"/>
              <a:gd name="T4" fmla="*/ 887 w 887"/>
              <a:gd name="T5" fmla="*/ 717 h 717"/>
              <a:gd name="T6" fmla="*/ 0 w 887"/>
              <a:gd name="T7" fmla="*/ 717 h 717"/>
              <a:gd name="T8" fmla="*/ 0 w 887"/>
              <a:gd name="T9" fmla="*/ 0 h 717"/>
              <a:gd name="T10" fmla="*/ 29 w 887"/>
              <a:gd name="T11" fmla="*/ 700 h 717"/>
              <a:gd name="T12" fmla="*/ 13 w 887"/>
              <a:gd name="T13" fmla="*/ 688 h 717"/>
              <a:gd name="T14" fmla="*/ 870 w 887"/>
              <a:gd name="T15" fmla="*/ 688 h 717"/>
              <a:gd name="T16" fmla="*/ 858 w 887"/>
              <a:gd name="T17" fmla="*/ 700 h 717"/>
              <a:gd name="T18" fmla="*/ 858 w 887"/>
              <a:gd name="T19" fmla="*/ 12 h 717"/>
              <a:gd name="T20" fmla="*/ 870 w 887"/>
              <a:gd name="T21" fmla="*/ 28 h 717"/>
              <a:gd name="T22" fmla="*/ 13 w 887"/>
              <a:gd name="T23" fmla="*/ 28 h 717"/>
              <a:gd name="T24" fmla="*/ 29 w 887"/>
              <a:gd name="T25" fmla="*/ 12 h 717"/>
              <a:gd name="T26" fmla="*/ 29 w 887"/>
              <a:gd name="T27" fmla="*/ 700 h 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87" h="717">
                <a:moveTo>
                  <a:pt x="0" y="0"/>
                </a:moveTo>
                <a:lnTo>
                  <a:pt x="887" y="0"/>
                </a:lnTo>
                <a:lnTo>
                  <a:pt x="887" y="717"/>
                </a:lnTo>
                <a:lnTo>
                  <a:pt x="0" y="717"/>
                </a:lnTo>
                <a:lnTo>
                  <a:pt x="0" y="0"/>
                </a:lnTo>
                <a:close/>
                <a:moveTo>
                  <a:pt x="29" y="700"/>
                </a:moveTo>
                <a:lnTo>
                  <a:pt x="13" y="688"/>
                </a:lnTo>
                <a:lnTo>
                  <a:pt x="870" y="688"/>
                </a:lnTo>
                <a:lnTo>
                  <a:pt x="858" y="700"/>
                </a:lnTo>
                <a:lnTo>
                  <a:pt x="858" y="12"/>
                </a:lnTo>
                <a:lnTo>
                  <a:pt x="870" y="28"/>
                </a:lnTo>
                <a:lnTo>
                  <a:pt x="13" y="28"/>
                </a:lnTo>
                <a:lnTo>
                  <a:pt x="29" y="12"/>
                </a:lnTo>
                <a:lnTo>
                  <a:pt x="29" y="700"/>
                </a:lnTo>
                <a:close/>
              </a:path>
            </a:pathLst>
          </a:custGeom>
          <a:solidFill>
            <a:srgbClr val="00B050"/>
          </a:solidFill>
          <a:ln w="25400">
            <a:solidFill>
              <a:srgbClr val="00B05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>
              <a:latin typeface="+mn-lt"/>
            </a:endParaRPr>
          </a:p>
        </p:txBody>
      </p:sp>
      <p:sp>
        <p:nvSpPr>
          <p:cNvPr id="11" name="textruta 10"/>
          <p:cNvSpPr txBox="1"/>
          <p:nvPr/>
        </p:nvSpPr>
        <p:spPr>
          <a:xfrm>
            <a:off x="1501401" y="3102684"/>
            <a:ext cx="15037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a-DK" sz="800" b="0" dirty="0">
                <a:solidFill>
                  <a:srgbClr val="000000"/>
                </a:solidFill>
                <a:latin typeface="+mn-lt"/>
                <a:cs typeface="Arial" pitchFamily="34" charset="0"/>
              </a:rPr>
              <a:t>Andre landbrugsråvarer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da-DK" sz="800" b="0" dirty="0">
              <a:solidFill>
                <a:srgbClr val="00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4" name="Freeform 30"/>
          <p:cNvSpPr>
            <a:spLocks noEditPoints="1"/>
          </p:cNvSpPr>
          <p:nvPr/>
        </p:nvSpPr>
        <p:spPr bwMode="auto">
          <a:xfrm>
            <a:off x="3181350" y="2780580"/>
            <a:ext cx="222250" cy="77788"/>
          </a:xfrm>
          <a:custGeom>
            <a:avLst/>
            <a:gdLst>
              <a:gd name="T0" fmla="*/ 0 w 140"/>
              <a:gd name="T1" fmla="*/ 16 h 49"/>
              <a:gd name="T2" fmla="*/ 99 w 140"/>
              <a:gd name="T3" fmla="*/ 16 h 49"/>
              <a:gd name="T4" fmla="*/ 99 w 140"/>
              <a:gd name="T5" fmla="*/ 32 h 49"/>
              <a:gd name="T6" fmla="*/ 0 w 140"/>
              <a:gd name="T7" fmla="*/ 32 h 49"/>
              <a:gd name="T8" fmla="*/ 0 w 140"/>
              <a:gd name="T9" fmla="*/ 16 h 49"/>
              <a:gd name="T10" fmla="*/ 91 w 140"/>
              <a:gd name="T11" fmla="*/ 0 h 49"/>
              <a:gd name="T12" fmla="*/ 140 w 140"/>
              <a:gd name="T13" fmla="*/ 24 h 49"/>
              <a:gd name="T14" fmla="*/ 91 w 140"/>
              <a:gd name="T15" fmla="*/ 49 h 49"/>
              <a:gd name="T16" fmla="*/ 91 w 140"/>
              <a:gd name="T17" fmla="*/ 0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0" h="49">
                <a:moveTo>
                  <a:pt x="0" y="16"/>
                </a:moveTo>
                <a:lnTo>
                  <a:pt x="99" y="16"/>
                </a:lnTo>
                <a:lnTo>
                  <a:pt x="99" y="32"/>
                </a:lnTo>
                <a:lnTo>
                  <a:pt x="0" y="32"/>
                </a:lnTo>
                <a:lnTo>
                  <a:pt x="0" y="16"/>
                </a:lnTo>
                <a:close/>
                <a:moveTo>
                  <a:pt x="91" y="0"/>
                </a:moveTo>
                <a:lnTo>
                  <a:pt x="140" y="24"/>
                </a:lnTo>
                <a:lnTo>
                  <a:pt x="91" y="49"/>
                </a:lnTo>
                <a:lnTo>
                  <a:pt x="91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>
              <a:latin typeface="+mn-lt"/>
            </a:endParaRPr>
          </a:p>
        </p:txBody>
      </p:sp>
      <p:sp>
        <p:nvSpPr>
          <p:cNvPr id="12" name="Nedadgående pil 11"/>
          <p:cNvSpPr/>
          <p:nvPr/>
        </p:nvSpPr>
        <p:spPr>
          <a:xfrm>
            <a:off x="4063854" y="4019376"/>
            <a:ext cx="45719" cy="21544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000000"/>
              </a:solidFill>
            </a:endParaRPr>
          </a:p>
        </p:txBody>
      </p:sp>
      <p:cxnSp>
        <p:nvCxnSpPr>
          <p:cNvPr id="19" name="Lige pilforbindelse 18"/>
          <p:cNvCxnSpPr/>
          <p:nvPr/>
        </p:nvCxnSpPr>
        <p:spPr>
          <a:xfrm>
            <a:off x="4887729" y="4041660"/>
            <a:ext cx="0" cy="396576"/>
          </a:xfrm>
          <a:prstGeom prst="straightConnector1">
            <a:avLst/>
          </a:prstGeom>
          <a:ln w="19050"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lipse 6"/>
          <p:cNvSpPr>
            <a:spLocks noChangeArrowheads="1"/>
          </p:cNvSpPr>
          <p:nvPr/>
        </p:nvSpPr>
        <p:spPr bwMode="auto">
          <a:xfrm>
            <a:off x="2194205" y="1173986"/>
            <a:ext cx="2310818" cy="845542"/>
          </a:xfrm>
          <a:prstGeom prst="ellipse">
            <a:avLst/>
          </a:prstGeom>
          <a:solidFill>
            <a:srgbClr val="5AA627"/>
          </a:solidFill>
          <a:ln w="9525" algn="ctr">
            <a:solidFill>
              <a:srgbClr val="339933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buFont typeface="Wingdings" pitchFamily="2" charset="2"/>
              <a:buNone/>
            </a:pPr>
            <a:r>
              <a:rPr lang="da-DK" sz="1200" dirty="0">
                <a:solidFill>
                  <a:srgbClr val="FFFFFF"/>
                </a:solidFill>
                <a:latin typeface="+mn-lt"/>
              </a:rPr>
              <a:t>LEVERANDØRER samt investorer 50 %</a:t>
            </a:r>
            <a:br>
              <a:rPr lang="da-DK" sz="1200" dirty="0">
                <a:solidFill>
                  <a:srgbClr val="FFFFFF"/>
                </a:solidFill>
                <a:latin typeface="+mn-lt"/>
              </a:rPr>
            </a:br>
            <a:endParaRPr lang="da-DK" sz="105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1" name="Ellipse 10"/>
          <p:cNvSpPr>
            <a:spLocks noChangeArrowheads="1"/>
          </p:cNvSpPr>
          <p:nvPr/>
        </p:nvSpPr>
        <p:spPr bwMode="auto">
          <a:xfrm>
            <a:off x="4717269" y="1161458"/>
            <a:ext cx="2310818" cy="801330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339933"/>
            </a:solidFill>
            <a:round/>
            <a:headEnd/>
            <a:tailEnd/>
          </a:ln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da-DK" sz="1200" b="1" dirty="0">
                <a:solidFill>
                  <a:schemeClr val="bg1"/>
                </a:solidFill>
                <a:latin typeface="+mn-lt"/>
              </a:rPr>
              <a:t>E.ON Danmark</a:t>
            </a:r>
          </a:p>
          <a:p>
            <a:pPr algn="ctr">
              <a:buFont typeface="Wingdings" pitchFamily="2" charset="2"/>
              <a:buNone/>
            </a:pPr>
            <a:r>
              <a:rPr lang="da-DK" sz="1200" b="1" dirty="0">
                <a:solidFill>
                  <a:schemeClr val="bg1"/>
                </a:solidFill>
                <a:latin typeface="+mn-lt"/>
              </a:rPr>
              <a:t>50%</a:t>
            </a:r>
            <a:endParaRPr lang="da-DK" sz="1200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62" name="Lige forbindelse 61"/>
          <p:cNvCxnSpPr>
            <a:cxnSpLocks/>
            <a:stCxn id="60" idx="4"/>
          </p:cNvCxnSpPr>
          <p:nvPr/>
        </p:nvCxnSpPr>
        <p:spPr>
          <a:xfrm>
            <a:off x="3349614" y="2019528"/>
            <a:ext cx="1251906" cy="751068"/>
          </a:xfrm>
          <a:prstGeom prst="line">
            <a:avLst/>
          </a:prstGeom>
          <a:ln w="28575">
            <a:solidFill>
              <a:srgbClr val="007E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Lige forbindelse 62"/>
          <p:cNvCxnSpPr>
            <a:cxnSpLocks/>
            <a:stCxn id="61" idx="4"/>
          </p:cNvCxnSpPr>
          <p:nvPr/>
        </p:nvCxnSpPr>
        <p:spPr>
          <a:xfrm flipH="1">
            <a:off x="4599698" y="1962788"/>
            <a:ext cx="1272980" cy="751068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8340408"/>
      </p:ext>
    </p:extLst>
  </p:cSld>
  <p:clrMapOvr>
    <a:masterClrMapping/>
  </p:clrMapOvr>
</p:sld>
</file>

<file path=ppt/theme/theme1.xml><?xml version="1.0" encoding="utf-8"?>
<a:theme xmlns:a="http://schemas.openxmlformats.org/drawingml/2006/main" name="SLF-PP">
  <a:themeElements>
    <a:clrScheme name="SLF-foreningen-skab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LF-foreningen-ska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LF-foreningen-ska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F-foreningen-skab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F-foreningen-skab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F-foreningen-skab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F-foreningen-skab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F-foreningen-skab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F-foreningen-skab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2904</TotalTime>
  <Words>124</Words>
  <Application>Microsoft Office PowerPoint</Application>
  <PresentationFormat>Skærmshow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Wingdings</vt:lpstr>
      <vt:lpstr>SLF-PP</vt:lpstr>
      <vt:lpstr>Brugerdefineret design</vt:lpstr>
      <vt:lpstr>Sønderjysk Biogas   </vt:lpstr>
    </vt:vector>
  </TitlesOfParts>
  <Company>SLF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Lars Erik Bylund</dc:creator>
  <cp:lastModifiedBy>Marina Berndt</cp:lastModifiedBy>
  <cp:revision>158</cp:revision>
  <cp:lastPrinted>2018-09-03T08:56:52Z</cp:lastPrinted>
  <dcterms:created xsi:type="dcterms:W3CDTF">2009-08-17T09:27:24Z</dcterms:created>
  <dcterms:modified xsi:type="dcterms:W3CDTF">2019-05-14T12:22:45Z</dcterms:modified>
</cp:coreProperties>
</file>